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0" r:id="rId5"/>
    <p:sldId id="259" r:id="rId6"/>
    <p:sldId id="267" r:id="rId7"/>
    <p:sldId id="279" r:id="rId8"/>
    <p:sldId id="276" r:id="rId9"/>
    <p:sldId id="278" r:id="rId10"/>
    <p:sldId id="281" r:id="rId11"/>
    <p:sldId id="261" r:id="rId12"/>
    <p:sldId id="260" r:id="rId13"/>
    <p:sldId id="262" r:id="rId14"/>
    <p:sldId id="275" r:id="rId15"/>
    <p:sldId id="264" r:id="rId16"/>
    <p:sldId id="263" r:id="rId17"/>
    <p:sldId id="266" r:id="rId18"/>
    <p:sldId id="277" r:id="rId19"/>
    <p:sldId id="268" r:id="rId20"/>
    <p:sldId id="269" r:id="rId21"/>
    <p:sldId id="270" r:id="rId22"/>
    <p:sldId id="271" r:id="rId23"/>
    <p:sldId id="272" r:id="rId24"/>
    <p:sldId id="273" r:id="rId25"/>
    <p:sldId id="274"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75339-2520-4BB4-A8B6-3CF3C5C829A1}"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DB1B03BB-1806-4024-BD1C-61268D52C7AF}">
      <dgm:prSet phldrT="[Text]"/>
      <dgm:spPr>
        <a:xfrm>
          <a:off x="1603321" y="321001"/>
          <a:ext cx="1317794" cy="1317794"/>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Physical / Nutritional  </a:t>
          </a:r>
        </a:p>
      </dgm:t>
    </dgm:pt>
    <dgm:pt modelId="{255D5C6D-61E0-469F-9291-825FD7605058}" type="parTrans" cxnId="{5CE036A7-0864-4763-AD15-8191B90FF7CB}">
      <dgm:prSet/>
      <dgm:spPr/>
      <dgm:t>
        <a:bodyPr/>
        <a:lstStyle/>
        <a:p>
          <a:pPr algn="ctr"/>
          <a:endParaRPr lang="en-US"/>
        </a:p>
      </dgm:t>
    </dgm:pt>
    <dgm:pt modelId="{10952CB3-349C-49E0-95EB-48F985C2EE3F}" type="sibTrans" cxnId="{5CE036A7-0864-4763-AD15-8191B90FF7CB}">
      <dgm:prSet/>
      <dgm:spPr/>
      <dgm:t>
        <a:bodyPr/>
        <a:lstStyle/>
        <a:p>
          <a:pPr algn="ctr"/>
          <a:endParaRPr lang="en-US"/>
        </a:p>
      </dgm:t>
    </dgm:pt>
    <dgm:pt modelId="{F3765DBA-F653-4927-B13E-D5342C0385D0}">
      <dgm:prSet phldrT="[Text]"/>
      <dgm:spPr>
        <a:xfrm>
          <a:off x="3022484" y="1740164"/>
          <a:ext cx="1317794" cy="1317794"/>
        </a:xfr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Occupational / Environmental</a:t>
          </a:r>
        </a:p>
      </dgm:t>
    </dgm:pt>
    <dgm:pt modelId="{8A4BA0FF-D13F-418E-AF05-73700CA86DD1}" type="parTrans" cxnId="{63C56774-63A5-4C65-8E1A-054A49C82809}">
      <dgm:prSet/>
      <dgm:spPr/>
      <dgm:t>
        <a:bodyPr/>
        <a:lstStyle/>
        <a:p>
          <a:pPr algn="ctr"/>
          <a:endParaRPr lang="en-US"/>
        </a:p>
      </dgm:t>
    </dgm:pt>
    <dgm:pt modelId="{5E184458-7AD6-4DC7-AE43-A87E08F61C39}" type="sibTrans" cxnId="{63C56774-63A5-4C65-8E1A-054A49C82809}">
      <dgm:prSet/>
      <dgm:spPr/>
      <dgm:t>
        <a:bodyPr/>
        <a:lstStyle/>
        <a:p>
          <a:pPr algn="ctr"/>
          <a:endParaRPr lang="en-US"/>
        </a:p>
      </dgm:t>
    </dgm:pt>
    <dgm:pt modelId="{CC80753D-3F56-4FBC-855B-A80FF55F5611}">
      <dgm:prSet phldrT="[Text]"/>
      <dgm:spPr/>
      <dgm:t>
        <a:bodyPr/>
        <a:lstStyle/>
        <a:p>
          <a:pPr algn="ctr"/>
          <a:endParaRPr lang="en-US"/>
        </a:p>
      </dgm:t>
    </dgm:pt>
    <dgm:pt modelId="{57853EFA-3761-40BE-B28A-0B241EAB2C64}" type="parTrans" cxnId="{4D4AB68D-B9B7-4108-B92A-209797BB23F3}">
      <dgm:prSet/>
      <dgm:spPr/>
      <dgm:t>
        <a:bodyPr/>
        <a:lstStyle/>
        <a:p>
          <a:pPr algn="ctr"/>
          <a:endParaRPr lang="en-US"/>
        </a:p>
      </dgm:t>
    </dgm:pt>
    <dgm:pt modelId="{2B5073B8-3FE4-4EBF-9585-032EE555C156}" type="sibTrans" cxnId="{4D4AB68D-B9B7-4108-B92A-209797BB23F3}">
      <dgm:prSet/>
      <dgm:spPr/>
      <dgm:t>
        <a:bodyPr/>
        <a:lstStyle/>
        <a:p>
          <a:pPr algn="ctr"/>
          <a:endParaRPr lang="en-US"/>
        </a:p>
      </dgm:t>
    </dgm:pt>
    <dgm:pt modelId="{C8425AD7-6E80-4B3B-B6EE-FCDED7D16FF9}">
      <dgm:prSet phldrT="[Text]"/>
      <dgm:spPr/>
      <dgm:t>
        <a:bodyPr/>
        <a:lstStyle/>
        <a:p>
          <a:pPr algn="ctr"/>
          <a:endParaRPr lang="en-US"/>
        </a:p>
      </dgm:t>
    </dgm:pt>
    <dgm:pt modelId="{7C4DACA6-142C-45B1-AA9C-BC702FB702A4}" type="parTrans" cxnId="{68CA1D9D-B42C-45A2-8307-214F12C460A4}">
      <dgm:prSet/>
      <dgm:spPr/>
      <dgm:t>
        <a:bodyPr/>
        <a:lstStyle/>
        <a:p>
          <a:pPr algn="ctr"/>
          <a:endParaRPr lang="en-US"/>
        </a:p>
      </dgm:t>
    </dgm:pt>
    <dgm:pt modelId="{6887AE56-4D11-4042-BC63-AD73BAE27513}" type="sibTrans" cxnId="{68CA1D9D-B42C-45A2-8307-214F12C460A4}">
      <dgm:prSet/>
      <dgm:spPr/>
      <dgm:t>
        <a:bodyPr/>
        <a:lstStyle/>
        <a:p>
          <a:pPr algn="ctr"/>
          <a:endParaRPr lang="en-US"/>
        </a:p>
      </dgm:t>
    </dgm:pt>
    <dgm:pt modelId="{F0F7E59C-C2E5-465B-989E-29CEB1F6B1F2}">
      <dgm:prSet/>
      <dgm:spPr>
        <a:xfrm>
          <a:off x="1603321" y="1740164"/>
          <a:ext cx="1317794" cy="1317794"/>
        </a:xfr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Intellectual / Social </a:t>
          </a:r>
        </a:p>
      </dgm:t>
    </dgm:pt>
    <dgm:pt modelId="{13802D38-D889-4CD3-969F-9A512979E393}" type="parTrans" cxnId="{9683D26B-92D0-45ED-8704-86C1A8859097}">
      <dgm:prSet/>
      <dgm:spPr/>
      <dgm:t>
        <a:bodyPr/>
        <a:lstStyle/>
        <a:p>
          <a:pPr algn="ctr"/>
          <a:endParaRPr lang="en-US"/>
        </a:p>
      </dgm:t>
    </dgm:pt>
    <dgm:pt modelId="{6847BFC9-DCFD-4423-A00C-8C2A9C3D5421}" type="sibTrans" cxnId="{9683D26B-92D0-45ED-8704-86C1A8859097}">
      <dgm:prSet/>
      <dgm:spPr/>
      <dgm:t>
        <a:bodyPr/>
        <a:lstStyle/>
        <a:p>
          <a:pPr algn="ctr"/>
          <a:endParaRPr lang="en-US"/>
        </a:p>
      </dgm:t>
    </dgm:pt>
    <dgm:pt modelId="{505C60D5-11D6-4AB6-95DD-587CD372B1C9}">
      <dgm:prSet/>
      <dgm:spPr>
        <a:xfrm>
          <a:off x="3022484" y="321001"/>
          <a:ext cx="1317794" cy="1317794"/>
        </a:xfr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Emotional / Spiritual</a:t>
          </a:r>
        </a:p>
      </dgm:t>
    </dgm:pt>
    <dgm:pt modelId="{55A986FD-43ED-4DDA-A905-D9BC17A35173}" type="parTrans" cxnId="{1BEFE394-2596-4F36-B307-9BE1C9E0A8CF}">
      <dgm:prSet/>
      <dgm:spPr/>
      <dgm:t>
        <a:bodyPr/>
        <a:lstStyle/>
        <a:p>
          <a:pPr algn="ctr"/>
          <a:endParaRPr lang="en-US"/>
        </a:p>
      </dgm:t>
    </dgm:pt>
    <dgm:pt modelId="{5940A0C8-3046-440E-BC93-A7F9BD4BEB91}" type="sibTrans" cxnId="{1BEFE394-2596-4F36-B307-9BE1C9E0A8CF}">
      <dgm:prSet/>
      <dgm:spPr/>
      <dgm:t>
        <a:bodyPr/>
        <a:lstStyle/>
        <a:p>
          <a:pPr algn="ctr"/>
          <a:endParaRPr lang="en-US"/>
        </a:p>
      </dgm:t>
    </dgm:pt>
    <dgm:pt modelId="{FD27CBBB-1201-4E20-BF7C-42CE2338EA59}" type="pres">
      <dgm:prSet presAssocID="{A6275339-2520-4BB4-A8B6-3CF3C5C829A1}" presName="matrix" presStyleCnt="0">
        <dgm:presLayoutVars>
          <dgm:chMax val="1"/>
          <dgm:dir/>
          <dgm:resizeHandles val="exact"/>
        </dgm:presLayoutVars>
      </dgm:prSet>
      <dgm:spPr/>
    </dgm:pt>
    <dgm:pt modelId="{CC789594-3F2B-4355-B5C0-9043D241A8CA}" type="pres">
      <dgm:prSet presAssocID="{A6275339-2520-4BB4-A8B6-3CF3C5C829A1}" presName="diamond" presStyleLbl="bgShp" presStyleIdx="0" presStyleCnt="1"/>
      <dgm:spPr>
        <a:xfrm>
          <a:off x="1282320" y="0"/>
          <a:ext cx="3378960" cy="3378960"/>
        </a:xfrm>
        <a:prstGeom prst="diamond">
          <a:avLst/>
        </a:prstGeom>
        <a:solidFill>
          <a:srgbClr val="ED7D31">
            <a:tint val="40000"/>
            <a:hueOff val="0"/>
            <a:satOff val="0"/>
            <a:lumOff val="0"/>
            <a:alphaOff val="0"/>
          </a:srgbClr>
        </a:solidFill>
        <a:ln>
          <a:noFill/>
        </a:ln>
        <a:effectLst/>
      </dgm:spPr>
    </dgm:pt>
    <dgm:pt modelId="{D28DF5C0-3F62-46E2-9C7A-00D9C0DB18B5}" type="pres">
      <dgm:prSet presAssocID="{A6275339-2520-4BB4-A8B6-3CF3C5C829A1}" presName="quad1" presStyleLbl="node1" presStyleIdx="0" presStyleCnt="4">
        <dgm:presLayoutVars>
          <dgm:chMax val="0"/>
          <dgm:chPref val="0"/>
          <dgm:bulletEnabled val="1"/>
        </dgm:presLayoutVars>
      </dgm:prSet>
      <dgm:spPr>
        <a:prstGeom prst="roundRect">
          <a:avLst/>
        </a:prstGeom>
      </dgm:spPr>
    </dgm:pt>
    <dgm:pt modelId="{EEAB67C6-90B0-4B04-826C-571A85796909}" type="pres">
      <dgm:prSet presAssocID="{A6275339-2520-4BB4-A8B6-3CF3C5C829A1}" presName="quad2" presStyleLbl="node1" presStyleIdx="1" presStyleCnt="4">
        <dgm:presLayoutVars>
          <dgm:chMax val="0"/>
          <dgm:chPref val="0"/>
          <dgm:bulletEnabled val="1"/>
        </dgm:presLayoutVars>
      </dgm:prSet>
      <dgm:spPr>
        <a:prstGeom prst="roundRect">
          <a:avLst/>
        </a:prstGeom>
      </dgm:spPr>
    </dgm:pt>
    <dgm:pt modelId="{6C28AB75-1629-403F-B110-2142629AA08E}" type="pres">
      <dgm:prSet presAssocID="{A6275339-2520-4BB4-A8B6-3CF3C5C829A1}" presName="quad3" presStyleLbl="node1" presStyleIdx="2" presStyleCnt="4">
        <dgm:presLayoutVars>
          <dgm:chMax val="0"/>
          <dgm:chPref val="0"/>
          <dgm:bulletEnabled val="1"/>
        </dgm:presLayoutVars>
      </dgm:prSet>
      <dgm:spPr>
        <a:prstGeom prst="roundRect">
          <a:avLst/>
        </a:prstGeom>
      </dgm:spPr>
    </dgm:pt>
    <dgm:pt modelId="{EBADF1C0-3667-402A-899D-ABAAA0F2A1F7}" type="pres">
      <dgm:prSet presAssocID="{A6275339-2520-4BB4-A8B6-3CF3C5C829A1}" presName="quad4" presStyleLbl="node1" presStyleIdx="3" presStyleCnt="4">
        <dgm:presLayoutVars>
          <dgm:chMax val="0"/>
          <dgm:chPref val="0"/>
          <dgm:bulletEnabled val="1"/>
        </dgm:presLayoutVars>
      </dgm:prSet>
      <dgm:spPr>
        <a:prstGeom prst="roundRect">
          <a:avLst/>
        </a:prstGeom>
      </dgm:spPr>
    </dgm:pt>
  </dgm:ptLst>
  <dgm:cxnLst>
    <dgm:cxn modelId="{7AA7EA0C-5EC2-4639-A9CB-CD3955F649A7}" type="presOf" srcId="{F0F7E59C-C2E5-465B-989E-29CEB1F6B1F2}" destId="{6C28AB75-1629-403F-B110-2142629AA08E}" srcOrd="0" destOrd="0" presId="urn:microsoft.com/office/officeart/2005/8/layout/matrix3"/>
    <dgm:cxn modelId="{9683D26B-92D0-45ED-8704-86C1A8859097}" srcId="{A6275339-2520-4BB4-A8B6-3CF3C5C829A1}" destId="{F0F7E59C-C2E5-465B-989E-29CEB1F6B1F2}" srcOrd="2" destOrd="0" parTransId="{13802D38-D889-4CD3-969F-9A512979E393}" sibTransId="{6847BFC9-DCFD-4423-A00C-8C2A9C3D5421}"/>
    <dgm:cxn modelId="{63C56774-63A5-4C65-8E1A-054A49C82809}" srcId="{A6275339-2520-4BB4-A8B6-3CF3C5C829A1}" destId="{F3765DBA-F653-4927-B13E-D5342C0385D0}" srcOrd="3" destOrd="0" parTransId="{8A4BA0FF-D13F-418E-AF05-73700CA86DD1}" sibTransId="{5E184458-7AD6-4DC7-AE43-A87E08F61C39}"/>
    <dgm:cxn modelId="{13E98D84-2945-4636-8FB8-969B3DDADCB0}" type="presOf" srcId="{A6275339-2520-4BB4-A8B6-3CF3C5C829A1}" destId="{FD27CBBB-1201-4E20-BF7C-42CE2338EA59}" srcOrd="0" destOrd="0" presId="urn:microsoft.com/office/officeart/2005/8/layout/matrix3"/>
    <dgm:cxn modelId="{8B045F87-9D47-47D9-A971-F2DC7BD92467}" type="presOf" srcId="{F3765DBA-F653-4927-B13E-D5342C0385D0}" destId="{EBADF1C0-3667-402A-899D-ABAAA0F2A1F7}" srcOrd="0" destOrd="0" presId="urn:microsoft.com/office/officeart/2005/8/layout/matrix3"/>
    <dgm:cxn modelId="{4D4AB68D-B9B7-4108-B92A-209797BB23F3}" srcId="{A6275339-2520-4BB4-A8B6-3CF3C5C829A1}" destId="{CC80753D-3F56-4FBC-855B-A80FF55F5611}" srcOrd="4" destOrd="0" parTransId="{57853EFA-3761-40BE-B28A-0B241EAB2C64}" sibTransId="{2B5073B8-3FE4-4EBF-9585-032EE555C156}"/>
    <dgm:cxn modelId="{1BEFE394-2596-4F36-B307-9BE1C9E0A8CF}" srcId="{A6275339-2520-4BB4-A8B6-3CF3C5C829A1}" destId="{505C60D5-11D6-4AB6-95DD-587CD372B1C9}" srcOrd="1" destOrd="0" parTransId="{55A986FD-43ED-4DDA-A905-D9BC17A35173}" sibTransId="{5940A0C8-3046-440E-BC93-A7F9BD4BEB91}"/>
    <dgm:cxn modelId="{68CA1D9D-B42C-45A2-8307-214F12C460A4}" srcId="{A6275339-2520-4BB4-A8B6-3CF3C5C829A1}" destId="{C8425AD7-6E80-4B3B-B6EE-FCDED7D16FF9}" srcOrd="5" destOrd="0" parTransId="{7C4DACA6-142C-45B1-AA9C-BC702FB702A4}" sibTransId="{6887AE56-4D11-4042-BC63-AD73BAE27513}"/>
    <dgm:cxn modelId="{B6306FA3-3E9F-4664-8291-5BB1B9A81553}" type="presOf" srcId="{DB1B03BB-1806-4024-BD1C-61268D52C7AF}" destId="{D28DF5C0-3F62-46E2-9C7A-00D9C0DB18B5}" srcOrd="0" destOrd="0" presId="urn:microsoft.com/office/officeart/2005/8/layout/matrix3"/>
    <dgm:cxn modelId="{5CE036A7-0864-4763-AD15-8191B90FF7CB}" srcId="{A6275339-2520-4BB4-A8B6-3CF3C5C829A1}" destId="{DB1B03BB-1806-4024-BD1C-61268D52C7AF}" srcOrd="0" destOrd="0" parTransId="{255D5C6D-61E0-469F-9291-825FD7605058}" sibTransId="{10952CB3-349C-49E0-95EB-48F985C2EE3F}"/>
    <dgm:cxn modelId="{1CC0E8CF-C82E-41B4-AA99-537541F0D147}" type="presOf" srcId="{505C60D5-11D6-4AB6-95DD-587CD372B1C9}" destId="{EEAB67C6-90B0-4B04-826C-571A85796909}" srcOrd="0" destOrd="0" presId="urn:microsoft.com/office/officeart/2005/8/layout/matrix3"/>
    <dgm:cxn modelId="{B3B31F1C-C0A4-4774-A1B9-618A0B7C412D}" type="presParOf" srcId="{FD27CBBB-1201-4E20-BF7C-42CE2338EA59}" destId="{CC789594-3F2B-4355-B5C0-9043D241A8CA}" srcOrd="0" destOrd="0" presId="urn:microsoft.com/office/officeart/2005/8/layout/matrix3"/>
    <dgm:cxn modelId="{B85B88DA-3509-4448-88A3-69FE7E84CA88}" type="presParOf" srcId="{FD27CBBB-1201-4E20-BF7C-42CE2338EA59}" destId="{D28DF5C0-3F62-46E2-9C7A-00D9C0DB18B5}" srcOrd="1" destOrd="0" presId="urn:microsoft.com/office/officeart/2005/8/layout/matrix3"/>
    <dgm:cxn modelId="{011C603D-AEC7-4519-AE03-7D123055ADEA}" type="presParOf" srcId="{FD27CBBB-1201-4E20-BF7C-42CE2338EA59}" destId="{EEAB67C6-90B0-4B04-826C-571A85796909}" srcOrd="2" destOrd="0" presId="urn:microsoft.com/office/officeart/2005/8/layout/matrix3"/>
    <dgm:cxn modelId="{7407D5FB-8FD3-43C7-98A1-7923ABD81B35}" type="presParOf" srcId="{FD27CBBB-1201-4E20-BF7C-42CE2338EA59}" destId="{6C28AB75-1629-403F-B110-2142629AA08E}" srcOrd="3" destOrd="0" presId="urn:microsoft.com/office/officeart/2005/8/layout/matrix3"/>
    <dgm:cxn modelId="{0E6D4819-6F81-4ACA-96B3-F47FDD19666F}" type="presParOf" srcId="{FD27CBBB-1201-4E20-BF7C-42CE2338EA59}" destId="{EBADF1C0-3667-402A-899D-ABAAA0F2A1F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9594-3F2B-4355-B5C0-9043D241A8CA}">
      <dsp:nvSpPr>
        <dsp:cNvPr id="0" name=""/>
        <dsp:cNvSpPr/>
      </dsp:nvSpPr>
      <dsp:spPr>
        <a:xfrm>
          <a:off x="283909" y="0"/>
          <a:ext cx="2530475" cy="2530475"/>
        </a:xfrm>
        <a:prstGeom prst="diamond">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28DF5C0-3F62-46E2-9C7A-00D9C0DB18B5}">
      <dsp:nvSpPr>
        <dsp:cNvPr id="0" name=""/>
        <dsp:cNvSpPr/>
      </dsp:nvSpPr>
      <dsp:spPr>
        <a:xfrm>
          <a:off x="524304" y="240395"/>
          <a:ext cx="986885" cy="986885"/>
        </a:xfrm>
        <a:prstGeom prst="round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Physical / Nutritional  </a:t>
          </a:r>
        </a:p>
      </dsp:txBody>
      <dsp:txXfrm>
        <a:off x="572480" y="288571"/>
        <a:ext cx="890533" cy="890533"/>
      </dsp:txXfrm>
    </dsp:sp>
    <dsp:sp modelId="{EEAB67C6-90B0-4B04-826C-571A85796909}">
      <dsp:nvSpPr>
        <dsp:cNvPr id="0" name=""/>
        <dsp:cNvSpPr/>
      </dsp:nvSpPr>
      <dsp:spPr>
        <a:xfrm>
          <a:off x="1587104" y="240395"/>
          <a:ext cx="986885" cy="986885"/>
        </a:xfrm>
        <a:prstGeom prst="roundRect">
          <a:avLst/>
        </a:prstGeom>
        <a:solidFill>
          <a:srgbClr val="ED7D31">
            <a:hueOff val="-485121"/>
            <a:satOff val="-27976"/>
            <a:lumOff val="28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Emotional / Spiritual</a:t>
          </a:r>
        </a:p>
      </dsp:txBody>
      <dsp:txXfrm>
        <a:off x="1635280" y="288571"/>
        <a:ext cx="890533" cy="890533"/>
      </dsp:txXfrm>
    </dsp:sp>
    <dsp:sp modelId="{6C28AB75-1629-403F-B110-2142629AA08E}">
      <dsp:nvSpPr>
        <dsp:cNvPr id="0" name=""/>
        <dsp:cNvSpPr/>
      </dsp:nvSpPr>
      <dsp:spPr>
        <a:xfrm>
          <a:off x="524304" y="1303194"/>
          <a:ext cx="986885" cy="986885"/>
        </a:xfrm>
        <a:prstGeom prst="roundRect">
          <a:avLst/>
        </a:prstGeom>
        <a:solidFill>
          <a:srgbClr val="ED7D31">
            <a:hueOff val="-970242"/>
            <a:satOff val="-55952"/>
            <a:lumOff val="575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Intellectual / Social </a:t>
          </a:r>
        </a:p>
      </dsp:txBody>
      <dsp:txXfrm>
        <a:off x="572480" y="1351370"/>
        <a:ext cx="890533" cy="890533"/>
      </dsp:txXfrm>
    </dsp:sp>
    <dsp:sp modelId="{EBADF1C0-3667-402A-899D-ABAAA0F2A1F7}">
      <dsp:nvSpPr>
        <dsp:cNvPr id="0" name=""/>
        <dsp:cNvSpPr/>
      </dsp:nvSpPr>
      <dsp:spPr>
        <a:xfrm>
          <a:off x="1587104" y="1303194"/>
          <a:ext cx="986885" cy="986885"/>
        </a:xfrm>
        <a:prstGeom prst="roundRect">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Occupational / Environmental</a:t>
          </a:r>
        </a:p>
      </dsp:txBody>
      <dsp:txXfrm>
        <a:off x="1635280" y="1351370"/>
        <a:ext cx="890533" cy="89053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7/30/2020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7/30/2020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7/30/2020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7/30/2020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palousemindfulness.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m7mH1lPnak4" TargetMode="External"/><Relationship Id="rId2" Type="http://schemas.openxmlformats.org/officeDocument/2006/relationships/hyperlink" Target="http://creating-hope.u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soZwJQTFpJ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WXv6BqE5yvs" TargetMode="External"/><Relationship Id="rId2" Type="http://schemas.openxmlformats.org/officeDocument/2006/relationships/hyperlink" Target="https://youtu.be/ECcH5SR4Kz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Xu8F85snGw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566" y="2577928"/>
            <a:ext cx="5167487" cy="4280072"/>
          </a:xfrm>
          <a:prstGeom prst="rect">
            <a:avLst/>
          </a:prstGeom>
        </p:spPr>
      </p:pic>
      <p:sp>
        <p:nvSpPr>
          <p:cNvPr id="2" name="Title 1"/>
          <p:cNvSpPr>
            <a:spLocks noGrp="1"/>
          </p:cNvSpPr>
          <p:nvPr>
            <p:ph type="ctrTitle"/>
          </p:nvPr>
        </p:nvSpPr>
        <p:spPr>
          <a:xfrm>
            <a:off x="1268569" y="264061"/>
            <a:ext cx="9448800" cy="1825096"/>
          </a:xfrm>
        </p:spPr>
        <p:txBody>
          <a:bodyPr>
            <a:normAutofit fontScale="90000"/>
          </a:bodyPr>
          <a:lstStyle/>
          <a:p>
            <a:pPr algn="ctr"/>
            <a:r>
              <a:rPr lang="en-US" dirty="0"/>
              <a:t>Direct Support Wellness professional (</a:t>
            </a:r>
            <a:r>
              <a:rPr lang="en-US" dirty="0" err="1"/>
              <a:t>DSWP</a:t>
            </a:r>
            <a:r>
              <a:rPr lang="en-US" dirty="0"/>
              <a:t>) </a:t>
            </a:r>
          </a:p>
        </p:txBody>
      </p:sp>
      <p:sp>
        <p:nvSpPr>
          <p:cNvPr id="3" name="Subtitle 2"/>
          <p:cNvSpPr>
            <a:spLocks noGrp="1"/>
          </p:cNvSpPr>
          <p:nvPr>
            <p:ph type="subTitle" idx="1"/>
          </p:nvPr>
        </p:nvSpPr>
        <p:spPr>
          <a:xfrm>
            <a:off x="1268569" y="2089157"/>
            <a:ext cx="9448800" cy="685800"/>
          </a:xfrm>
        </p:spPr>
        <p:txBody>
          <a:bodyPr/>
          <a:lstStyle/>
          <a:p>
            <a:pPr algn="ctr"/>
            <a:r>
              <a:rPr lang="en-US" dirty="0"/>
              <a:t>An overview of new age service delivery and agency redesign </a:t>
            </a:r>
          </a:p>
        </p:txBody>
      </p:sp>
    </p:spTree>
    <p:extLst>
      <p:ext uri="{BB962C8B-B14F-4D97-AF65-F5344CB8AC3E}">
        <p14:creationId xmlns:p14="http://schemas.microsoft.com/office/powerpoint/2010/main" val="230604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622" y="2451505"/>
            <a:ext cx="8610600" cy="1293028"/>
          </a:xfrm>
        </p:spPr>
        <p:txBody>
          <a:bodyPr>
            <a:normAutofit fontScale="90000"/>
          </a:bodyPr>
          <a:lstStyle/>
          <a:p>
            <a:r>
              <a:rPr lang="en-US" dirty="0"/>
              <a:t>THE FUTURE IS HERE!</a:t>
            </a:r>
            <a:br>
              <a:rPr lang="en-US" dirty="0"/>
            </a:br>
            <a:r>
              <a:rPr lang="en-US" dirty="0"/>
              <a:t> </a:t>
            </a:r>
            <a:br>
              <a:rPr lang="en-US" dirty="0"/>
            </a:br>
            <a:r>
              <a:rPr lang="en-US" dirty="0"/>
              <a:t>WELLNESS CONCEPTS </a:t>
            </a:r>
            <a:br>
              <a:rPr lang="en-US" dirty="0"/>
            </a:br>
            <a:r>
              <a:rPr lang="en-US" dirty="0"/>
              <a:t>HOW TO RELATE TO BEING A DSP &amp;  TO IMPROVE YOUR WAY OF LIVING  </a:t>
            </a:r>
          </a:p>
        </p:txBody>
      </p:sp>
    </p:spTree>
    <p:extLst>
      <p:ext uri="{BB962C8B-B14F-4D97-AF65-F5344CB8AC3E}">
        <p14:creationId xmlns:p14="http://schemas.microsoft.com/office/powerpoint/2010/main" val="227982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768" y="808561"/>
            <a:ext cx="7765961" cy="5420586"/>
          </a:xfrm>
          <a:prstGeom prst="rect">
            <a:avLst/>
          </a:prstGeom>
        </p:spPr>
        <p:txBody>
          <a:bodyPr wrap="square">
            <a:spAutoFit/>
          </a:bodyPr>
          <a:lstStyle/>
          <a:p>
            <a:pPr>
              <a:lnSpc>
                <a:spcPct val="107000"/>
              </a:lnSpc>
              <a:spcBef>
                <a:spcPts val="750"/>
              </a:spcBef>
              <a:spcAft>
                <a:spcPts val="750"/>
              </a:spcAft>
            </a:pPr>
            <a:r>
              <a:rPr lang="en-US" sz="2800" b="1" dirty="0">
                <a:solidFill>
                  <a:srgbClr val="EE7A1F"/>
                </a:solidFill>
                <a:latin typeface="Times New Roman" panose="02020603050405020304" pitchFamily="18" charset="0"/>
                <a:ea typeface="Times New Roman" panose="02020603050405020304" pitchFamily="18" charset="0"/>
                <a:cs typeface="Times New Roman" panose="02020603050405020304" pitchFamily="18" charset="0"/>
              </a:rPr>
              <a:t>Definition of Wellness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The term wellness has been applied in many ways. Although there might be different views on what wellness encompasses, the National Wellness Institute--along with the help of leaders in health and wellness--shared many interpretations and models of wellness.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Through this discussion, there appears to be general agreement that: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chemeClr val="tx1">
                    <a:lumMod val="95000"/>
                  </a:schemeClr>
                </a:solidFill>
                <a:latin typeface="Arial" panose="020B0604020202020204" pitchFamily="34" charset="0"/>
                <a:ea typeface="Times New Roman" panose="02020603050405020304" pitchFamily="18" charset="0"/>
                <a:cs typeface="Times New Roman" panose="02020603050405020304" pitchFamily="18" charset="0"/>
              </a:rPr>
              <a:t>Wellness is a conscious, self-directed and evolving process of achieving full potential</a:t>
            </a:r>
            <a:endParaRPr lang="en-US" sz="1600" b="1"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chemeClr val="tx1">
                    <a:lumMod val="95000"/>
                  </a:schemeClr>
                </a:solidFill>
                <a:latin typeface="Arial" panose="020B0604020202020204" pitchFamily="34" charset="0"/>
                <a:ea typeface="Times New Roman" panose="02020603050405020304" pitchFamily="18" charset="0"/>
                <a:cs typeface="Times New Roman" panose="02020603050405020304" pitchFamily="18" charset="0"/>
              </a:rPr>
              <a:t>Wellness is multidimensional and holistic, encompassing lifestyle, mental and spiritual well-being, and the environment</a:t>
            </a:r>
            <a:endParaRPr lang="en-US" sz="1600" b="1"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solidFill>
                  <a:schemeClr val="tx1">
                    <a:lumMod val="95000"/>
                  </a:schemeClr>
                </a:solidFill>
                <a:latin typeface="Arial" panose="020B0604020202020204" pitchFamily="34" charset="0"/>
                <a:ea typeface="Times New Roman" panose="02020603050405020304" pitchFamily="18" charset="0"/>
                <a:cs typeface="Times New Roman" panose="02020603050405020304" pitchFamily="18" charset="0"/>
              </a:rPr>
              <a:t>Wellness is positive and affirming</a:t>
            </a:r>
            <a:endParaRPr lang="en-US" sz="1600" b="1"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The definition of wellness, long used by the National Wellness Institute is consistent with these tenets.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US" i="1" dirty="0">
                <a:solidFill>
                  <a:schemeClr val="tx1">
                    <a:lumMod val="95000"/>
                  </a:schemeClr>
                </a:solidFill>
                <a:latin typeface="Arial" panose="020B0604020202020204" pitchFamily="34" charset="0"/>
                <a:ea typeface="Times New Roman" panose="02020603050405020304" pitchFamily="18" charset="0"/>
                <a:cs typeface="Times New Roman" panose="02020603050405020304" pitchFamily="18" charset="0"/>
              </a:rPr>
              <a:t>Wellness is an active process through which people become aware of, and make choices toward, a more successful existence</a:t>
            </a:r>
            <a:r>
              <a:rPr lang="en-US" i="1"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570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0964"/>
            <a:ext cx="4114800" cy="1600200"/>
          </a:xfrm>
        </p:spPr>
        <p:txBody>
          <a:bodyPr/>
          <a:lstStyle/>
          <a:p>
            <a:r>
              <a:rPr lang="en-US" dirty="0"/>
              <a:t>Six Dimensions of Wellness </a:t>
            </a:r>
          </a:p>
        </p:txBody>
      </p:sp>
      <p:sp>
        <p:nvSpPr>
          <p:cNvPr id="4" name="Text Placeholder 3"/>
          <p:cNvSpPr>
            <a:spLocks noGrp="1"/>
          </p:cNvSpPr>
          <p:nvPr>
            <p:ph type="body" sz="half" idx="2"/>
          </p:nvPr>
        </p:nvSpPr>
        <p:spPr>
          <a:xfrm>
            <a:off x="685800" y="2583286"/>
            <a:ext cx="4114800" cy="3094485"/>
          </a:xfrm>
        </p:spPr>
        <p:txBody>
          <a:bodyPr/>
          <a:lstStyle/>
          <a:p>
            <a:r>
              <a:rPr lang="en-US" dirty="0"/>
              <a:t>CORE AREAS </a:t>
            </a:r>
            <a:r>
              <a:rPr lang="en-US" sz="1200" dirty="0"/>
              <a:t>(reduced to four for simplicity) </a:t>
            </a:r>
          </a:p>
          <a:p>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5596" y="999925"/>
            <a:ext cx="3942857" cy="3419048"/>
          </a:xfrm>
          <a:prstGeom prst="rect">
            <a:avLst/>
          </a:prstGeom>
          <a:noFill/>
        </p:spPr>
      </p:pic>
      <p:graphicFrame>
        <p:nvGraphicFramePr>
          <p:cNvPr id="6" name="Diagram 5"/>
          <p:cNvGraphicFramePr/>
          <p:nvPr>
            <p:extLst>
              <p:ext uri="{D42A27DB-BD31-4B8C-83A1-F6EECF244321}">
                <p14:modId xmlns:p14="http://schemas.microsoft.com/office/powerpoint/2010/main" val="3464700262"/>
              </p:ext>
            </p:extLst>
          </p:nvPr>
        </p:nvGraphicFramePr>
        <p:xfrm>
          <a:off x="892661" y="3271345"/>
          <a:ext cx="3098294" cy="253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460642" y="4881093"/>
            <a:ext cx="6310648" cy="1200329"/>
          </a:xfrm>
          <a:prstGeom prst="rect">
            <a:avLst/>
          </a:prstGeom>
          <a:noFill/>
        </p:spPr>
        <p:txBody>
          <a:bodyPr wrap="square" rtlCol="0">
            <a:spAutoFit/>
          </a:bodyPr>
          <a:lstStyle/>
          <a:p>
            <a:r>
              <a:rPr lang="en-US" dirty="0"/>
              <a:t>We will discuss the Six Dimensions to allow you to develop a deeper understanding of Wellness as a whole. However for service delivery we will operate with four core areas, to design program goals.  </a:t>
            </a:r>
          </a:p>
        </p:txBody>
      </p:sp>
      <p:sp>
        <p:nvSpPr>
          <p:cNvPr id="3" name="TextBox 2"/>
          <p:cNvSpPr txBox="1"/>
          <p:nvPr/>
        </p:nvSpPr>
        <p:spPr>
          <a:xfrm>
            <a:off x="892662" y="218941"/>
            <a:ext cx="9204376" cy="369332"/>
          </a:xfrm>
          <a:prstGeom prst="rect">
            <a:avLst/>
          </a:prstGeom>
          <a:noFill/>
        </p:spPr>
        <p:txBody>
          <a:bodyPr wrap="square" rtlCol="0">
            <a:spAutoFit/>
          </a:bodyPr>
          <a:lstStyle/>
          <a:p>
            <a:pPr algn="ctr"/>
            <a:r>
              <a:rPr lang="en-US" dirty="0"/>
              <a:t>We will use the six dimensions as a baseline and core areas as a foundation </a:t>
            </a:r>
          </a:p>
        </p:txBody>
      </p:sp>
    </p:spTree>
    <p:extLst>
      <p:ext uri="{BB962C8B-B14F-4D97-AF65-F5344CB8AC3E}">
        <p14:creationId xmlns:p14="http://schemas.microsoft.com/office/powerpoint/2010/main" val="290938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614" y="1015840"/>
            <a:ext cx="9144000" cy="5292924"/>
          </a:xfrm>
          <a:prstGeom prst="rect">
            <a:avLst/>
          </a:prstGeom>
        </p:spPr>
        <p:txBody>
          <a:bodyPr wrap="square">
            <a:spAutoFit/>
          </a:bodyPr>
          <a:lstStyle/>
          <a:p>
            <a:pPr>
              <a:lnSpc>
                <a:spcPct val="107000"/>
              </a:lnSpc>
              <a:spcBef>
                <a:spcPts val="750"/>
              </a:spcBef>
              <a:spcAft>
                <a:spcPts val="750"/>
              </a:spcAft>
            </a:pPr>
            <a:r>
              <a:rPr lang="en-US" b="1" dirty="0">
                <a:solidFill>
                  <a:srgbClr val="EE7A1F"/>
                </a:solidFill>
                <a:latin typeface="Times New Roman" panose="02020603050405020304" pitchFamily="18" charset="0"/>
                <a:ea typeface="Times New Roman" panose="02020603050405020304" pitchFamily="18" charset="0"/>
                <a:cs typeface="Times New Roman" panose="02020603050405020304" pitchFamily="18" charset="0"/>
              </a:rPr>
              <a:t>Applying Wellness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By applying the Six Dimensional Model, a person becomes aware of the interconnectedness of each dimension and how they contribute to healthy living. This holistic model explains: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How a person contributes to their environment and community, and how to build better living spaces and social networks</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The enrichment of life through work, and its interconnectedness to living and playing</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The development of belief systems, values, and creating a world-view</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The benefits of regular physical activity, healthy eating habits, strength and vitality as well as personal responsibility, self-care and when to seek medical attention</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Self-esteem, self-control, and determination as a sense of direction</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Creative and stimulating mental activities, and sharing your gifts with others</a:t>
            </a:r>
            <a:endParaRPr lang="en-US" sz="1400" dirty="0">
              <a:solidFill>
                <a:srgbClr val="636466"/>
              </a:solidFill>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636466"/>
                </a:solidFill>
                <a:latin typeface="Arial" panose="020B0604020202020204" pitchFamily="34" charset="0"/>
                <a:ea typeface="Times New Roman" panose="02020603050405020304" pitchFamily="18" charset="0"/>
              </a:rPr>
              <a:t>Applying a wellness approach can be useful in nearly every human endeavor</a:t>
            </a:r>
            <a:endParaRPr lang="en-US" sz="1400" dirty="0"/>
          </a:p>
        </p:txBody>
      </p:sp>
    </p:spTree>
    <p:extLst>
      <p:ext uri="{BB962C8B-B14F-4D97-AF65-F5344CB8AC3E}">
        <p14:creationId xmlns:p14="http://schemas.microsoft.com/office/powerpoint/2010/main" val="113108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429" y="1197429"/>
            <a:ext cx="8904513" cy="5262979"/>
          </a:xfrm>
          <a:prstGeom prst="rect">
            <a:avLst/>
          </a:prstGeom>
        </p:spPr>
        <p:txBody>
          <a:bodyPr wrap="square">
            <a:spAutoFit/>
          </a:bodyPr>
          <a:lstStyle/>
          <a:p>
            <a:r>
              <a:rPr lang="en-US" sz="2800" dirty="0"/>
              <a:t>We will ask ourselves the following questions to determine if the activities we are implementing meet the associated Wellness approach. </a:t>
            </a:r>
          </a:p>
          <a:p>
            <a:endParaRPr lang="en-US" sz="2800" dirty="0"/>
          </a:p>
          <a:p>
            <a:pPr marL="514350" lvl="0" indent="-514350">
              <a:buFont typeface="+mj-lt"/>
              <a:buAutoNum type="arabicPeriod"/>
            </a:pPr>
            <a:r>
              <a:rPr lang="en-US" sz="2800" dirty="0"/>
              <a:t>Does this help people achieve their full potential?</a:t>
            </a:r>
          </a:p>
          <a:p>
            <a:pPr marL="514350" lvl="0" indent="-514350">
              <a:buFont typeface="+mj-lt"/>
              <a:buAutoNum type="arabicPeriod"/>
            </a:pPr>
            <a:endParaRPr lang="en-US" sz="2800" dirty="0"/>
          </a:p>
          <a:p>
            <a:pPr marL="514350" lvl="0" indent="-514350">
              <a:buFont typeface="+mj-lt"/>
              <a:buAutoNum type="arabicPeriod"/>
            </a:pPr>
            <a:r>
              <a:rPr lang="en-US" sz="2800" dirty="0"/>
              <a:t>Does this recognize and address the whole person (multi-dimensional approach)?</a:t>
            </a:r>
          </a:p>
          <a:p>
            <a:pPr marL="514350" lvl="0" indent="-514350">
              <a:buFont typeface="+mj-lt"/>
              <a:buAutoNum type="arabicPeriod"/>
            </a:pPr>
            <a:endParaRPr lang="en-US" sz="2800" dirty="0"/>
          </a:p>
          <a:p>
            <a:pPr marL="514350" lvl="0" indent="-514350">
              <a:buFont typeface="+mj-lt"/>
              <a:buAutoNum type="arabicPeriod"/>
            </a:pPr>
            <a:r>
              <a:rPr lang="en-US" sz="2800" dirty="0"/>
              <a:t>Does this affirm and mobilize peoples' positive qualities and strengths?</a:t>
            </a:r>
          </a:p>
        </p:txBody>
      </p:sp>
    </p:spTree>
    <p:extLst>
      <p:ext uri="{BB962C8B-B14F-4D97-AF65-F5344CB8AC3E}">
        <p14:creationId xmlns:p14="http://schemas.microsoft.com/office/powerpoint/2010/main" val="211845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127" y="1594734"/>
            <a:ext cx="9916731" cy="717761"/>
          </a:xfrm>
          <a:prstGeom prst="rect">
            <a:avLst/>
          </a:prstGeom>
        </p:spPr>
        <p:txBody>
          <a:bodyPr wrap="square">
            <a:spAutoFit/>
          </a:bodyPr>
          <a:lstStyle/>
          <a:p>
            <a:pPr>
              <a:lnSpc>
                <a:spcPct val="107000"/>
              </a:lnSpc>
              <a:spcAft>
                <a:spcPts val="800"/>
              </a:spcAft>
            </a:pPr>
            <a:r>
              <a:rPr lang="en-US" sz="4000" b="1"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Mindfulness-Based Stress Reduction</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107584" y="2849437"/>
            <a:ext cx="8937938" cy="3854132"/>
          </a:xfrm>
          <a:prstGeom prst="rect">
            <a:avLst/>
          </a:prstGeom>
        </p:spPr>
        <p:txBody>
          <a:bodyPr wrap="square">
            <a:spAutoFit/>
          </a:bodyPr>
          <a:lstStyle/>
          <a:p>
            <a:pPr>
              <a:lnSpc>
                <a:spcPct val="107000"/>
              </a:lnSpc>
              <a:spcAft>
                <a:spcPts val="800"/>
              </a:spcAft>
            </a:pPr>
            <a:r>
              <a:rPr lang="en-US" sz="44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2"/>
              </a:rPr>
              <a:t>https://palousemindfulness.com</a:t>
            </a:r>
            <a:r>
              <a:rPr lang="en-US" sz="4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hlinkClick r:id="rId2"/>
              </a:rPr>
              <a:t>  </a:t>
            </a:r>
            <a:r>
              <a:rPr lang="en-US" sz="4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Use this site to increase your skills in </a:t>
            </a:r>
            <a:r>
              <a:rPr lang="en-US" sz="4400" dirty="0" err="1">
                <a:solidFill>
                  <a:srgbClr val="636466"/>
                </a:solidFill>
                <a:latin typeface="Arial" panose="020B0604020202020204" pitchFamily="34" charset="0"/>
                <a:ea typeface="Times New Roman" panose="02020603050405020304" pitchFamily="18" charset="0"/>
                <a:cs typeface="Times New Roman" panose="02020603050405020304" pitchFamily="18" charset="0"/>
              </a:rPr>
              <a:t>MBSR</a:t>
            </a:r>
            <a:endParaRPr lang="en-US" sz="4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4400" dirty="0">
              <a:solidFill>
                <a:srgbClr val="636466"/>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0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rPr>
              <a:t>* A Two hour training will be held in the future as part of the certification process as a </a:t>
            </a:r>
            <a:r>
              <a:rPr lang="en-US" sz="2000" dirty="0" err="1">
                <a:solidFill>
                  <a:srgbClr val="636466"/>
                </a:solidFill>
                <a:effectLst/>
                <a:latin typeface="Arial" panose="020B0604020202020204" pitchFamily="34" charset="0"/>
                <a:ea typeface="Calibri" panose="020F0502020204030204" pitchFamily="34" charset="0"/>
                <a:cs typeface="Times New Roman" panose="02020603050405020304" pitchFamily="18" charset="0"/>
              </a:rPr>
              <a:t>DSWP</a:t>
            </a:r>
            <a:r>
              <a:rPr lang="en-US" sz="20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1033975" cy="3483616"/>
          </a:xfrm>
        </p:spPr>
        <p:txBody>
          <a:bodyPr>
            <a:normAutofit fontScale="90000"/>
          </a:bodyPr>
          <a:lstStyle/>
          <a:p>
            <a:pPr algn="ctr"/>
            <a:r>
              <a:rPr lang="en-US" sz="2200" dirty="0"/>
              <a:t>What Is Mindfulness?</a:t>
            </a:r>
            <a:br>
              <a:rPr lang="en-US" sz="2200" dirty="0"/>
            </a:br>
            <a:br>
              <a:rPr lang="en-US" sz="2200" dirty="0"/>
            </a:br>
            <a:r>
              <a:rPr lang="en-US" sz="2200" dirty="0"/>
              <a:t>Mindfulness means maintaining a moment-by-moment awareness of our thoughts, feelings, bodily sensations, and surrounding environment.</a:t>
            </a:r>
            <a:br>
              <a:rPr lang="en-US" sz="2200" dirty="0"/>
            </a:br>
            <a:r>
              <a:rPr lang="en-US" sz="2200" dirty="0"/>
              <a:t>Mindfulness also involves acceptance, meaning that we pay attention to our thoughts and feelings without judging them—without believing, for instance, that there’s a “right” or “wrong” way to think or feel in a given moment. </a:t>
            </a:r>
            <a:br>
              <a:rPr lang="en-US" sz="2200" dirty="0"/>
            </a:br>
            <a:br>
              <a:rPr lang="en-US" sz="2200" dirty="0"/>
            </a:br>
            <a:r>
              <a:rPr lang="en-US" sz="2200" dirty="0"/>
              <a:t>When we practice mindfulness, our thoughts tune into what we’re sensing in the present moment rather than rehashing the past or imagining the future</a:t>
            </a:r>
            <a:r>
              <a:rPr lang="en-US" dirty="0"/>
              <a:t>.</a:t>
            </a:r>
            <a:br>
              <a:rPr lang="en-US" dirty="0"/>
            </a:br>
            <a:endParaRPr lang="en-US" dirty="0"/>
          </a:p>
        </p:txBody>
      </p:sp>
      <p:sp>
        <p:nvSpPr>
          <p:cNvPr id="3" name="Text Placeholder 2"/>
          <p:cNvSpPr>
            <a:spLocks noGrp="1"/>
          </p:cNvSpPr>
          <p:nvPr>
            <p:ph type="body" idx="1"/>
          </p:nvPr>
        </p:nvSpPr>
        <p:spPr>
          <a:xfrm>
            <a:off x="1229575" y="4005944"/>
            <a:ext cx="10490200" cy="2343340"/>
          </a:xfrm>
        </p:spPr>
        <p:txBody>
          <a:bodyPr>
            <a:normAutofit fontScale="92500" lnSpcReduction="10000"/>
          </a:bodyPr>
          <a:lstStyle/>
          <a:p>
            <a:pPr algn="l"/>
            <a:r>
              <a:rPr lang="en-US" dirty="0"/>
              <a:t>HOW MINDFUL ARE YOU?                                              TAKE THE MINDFULNESS QUIZ</a:t>
            </a:r>
          </a:p>
          <a:p>
            <a:r>
              <a:rPr lang="en-US" dirty="0"/>
              <a:t> </a:t>
            </a:r>
            <a:r>
              <a:rPr lang="en-US" sz="1300" dirty="0"/>
              <a:t>(link provided on the mindfulness tab at </a:t>
            </a:r>
            <a:r>
              <a:rPr lang="en-US" dirty="0">
                <a:hlinkClick r:id="rId2"/>
              </a:rPr>
              <a:t>http://creating-hope.us/</a:t>
            </a:r>
            <a:r>
              <a:rPr lang="en-US" dirty="0"/>
              <a:t>)</a:t>
            </a:r>
          </a:p>
          <a:p>
            <a:pPr algn="l"/>
            <a:endParaRPr lang="en-US" dirty="0"/>
          </a:p>
          <a:p>
            <a:pPr algn="l"/>
            <a:endParaRPr lang="en-US" dirty="0"/>
          </a:p>
          <a:p>
            <a:pPr algn="l"/>
            <a:r>
              <a:rPr lang="en-US" dirty="0"/>
              <a:t>Exercises:  Raisin Awareness / </a:t>
            </a:r>
            <a:r>
              <a:rPr lang="en-US" dirty="0">
                <a:hlinkClick r:id="rId3"/>
              </a:rPr>
              <a:t>STOP</a:t>
            </a:r>
            <a:r>
              <a:rPr lang="en-US" dirty="0"/>
              <a:t> breathe / Face Lift                  </a:t>
            </a:r>
          </a:p>
          <a:p>
            <a:r>
              <a:rPr lang="en-US" dirty="0"/>
              <a:t>              </a:t>
            </a:r>
          </a:p>
        </p:txBody>
      </p:sp>
    </p:spTree>
    <p:extLst>
      <p:ext uri="{BB962C8B-B14F-4D97-AF65-F5344CB8AC3E}">
        <p14:creationId xmlns:p14="http://schemas.microsoft.com/office/powerpoint/2010/main" val="383088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47" y="1289216"/>
            <a:ext cx="9478851" cy="3867021"/>
          </a:xfrm>
          <a:prstGeom prst="rect">
            <a:avLst/>
          </a:prstGeom>
        </p:spPr>
        <p:txBody>
          <a:bodyPr wrap="square">
            <a:spAutoFit/>
          </a:bodyPr>
          <a:lstStyle/>
          <a:p>
            <a:pPr>
              <a:lnSpc>
                <a:spcPct val="107000"/>
              </a:lnSpc>
              <a:spcAft>
                <a:spcPts val="800"/>
              </a:spcAft>
            </a:pPr>
            <a:r>
              <a:rPr lang="en-US" b="1" dirty="0">
                <a:solidFill>
                  <a:srgbClr val="808080"/>
                </a:solidFill>
                <a:latin typeface="Arial" panose="020B0604020202020204" pitchFamily="34" charset="0"/>
                <a:ea typeface="Calibri" panose="020F0502020204030204" pitchFamily="34" charset="0"/>
                <a:cs typeface="Times New Roman" panose="02020603050405020304" pitchFamily="18" charset="0"/>
              </a:rPr>
              <a:t>Living Well with a Disability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R="135255">
              <a:lnSpc>
                <a:spcPct val="107000"/>
              </a:lnSpc>
              <a:spcBef>
                <a:spcPts val="235"/>
              </a:spcBef>
            </a:pPr>
            <a:br>
              <a:rPr lang="en-US" sz="1050" dirty="0">
                <a:latin typeface="Arial" panose="020B0604020202020204" pitchFamily="34" charset="0"/>
                <a:ea typeface="Calibri" panose="020F0502020204030204" pitchFamily="34" charset="0"/>
                <a:cs typeface="Times New Roman" panose="02020603050405020304" pitchFamily="18" charset="0"/>
              </a:rPr>
            </a:br>
            <a:r>
              <a:rPr lang="en-US" sz="900" b="1" dirty="0">
                <a:latin typeface="Cambria" panose="02040503050406030204" pitchFamily="18" charset="0"/>
                <a:ea typeface="Cambria" panose="02040503050406030204" pitchFamily="18" charset="0"/>
                <a:cs typeface="Cambria" panose="02040503050406030204" pitchFamily="18" charset="0"/>
              </a:rPr>
              <a:t> </a:t>
            </a:r>
            <a:endParaRPr lang="en-US" sz="900" dirty="0">
              <a:latin typeface="Cambria" panose="02040503050406030204" pitchFamily="18" charset="0"/>
              <a:ea typeface="Cambria" panose="02040503050406030204" pitchFamily="18" charset="0"/>
              <a:cs typeface="Cambria" panose="02040503050406030204" pitchFamily="18" charset="0"/>
            </a:endParaRPr>
          </a:p>
          <a:p>
            <a:pPr marL="63500" marR="0">
              <a:spcBef>
                <a:spcPts val="0"/>
              </a:spcBef>
              <a:spcAft>
                <a:spcPts val="0"/>
              </a:spcAft>
            </a:pPr>
            <a:r>
              <a:rPr lang="en-US" sz="900" b="1" dirty="0">
                <a:latin typeface="Cambria" panose="02040503050406030204" pitchFamily="18" charset="0"/>
                <a:ea typeface="Cambria" panose="02040503050406030204" pitchFamily="18" charset="0"/>
                <a:cs typeface="Cambria" panose="02040503050406030204" pitchFamily="18" charset="0"/>
              </a:rPr>
              <a:t> </a:t>
            </a:r>
            <a:r>
              <a:rPr lang="en-US" sz="1600" dirty="0">
                <a:latin typeface="Cambria" panose="02040503050406030204" pitchFamily="18" charset="0"/>
                <a:ea typeface="Cambria" panose="02040503050406030204" pitchFamily="18" charset="0"/>
                <a:cs typeface="Cambria" panose="02040503050406030204" pitchFamily="18" charset="0"/>
              </a:rPr>
              <a:t>It’s a struggle for most people in our society to build healthy lifestyles that include eating balanced diets, being physically active, engaging in stress-reducing activities, and preventing specific health problems. Adults with disabilities are at risk for secondary health conditions, including pressure sores, chronic pain, fatigue, isolation, depression, and others. Healthy habits can prevent many secondary conditions, and people with healthy lifestyles usually feel better.</a:t>
            </a:r>
          </a:p>
          <a:p>
            <a:pPr marL="63500" marR="0">
              <a:spcBef>
                <a:spcPts val="50"/>
              </a:spcBef>
              <a:spcAft>
                <a:spcPts val="0"/>
              </a:spcAft>
            </a:pPr>
            <a:r>
              <a:rPr lang="en-US" sz="1600" dirty="0">
                <a:latin typeface="Cambria" panose="02040503050406030204" pitchFamily="18" charset="0"/>
                <a:ea typeface="Cambria" panose="02040503050406030204" pitchFamily="18" charset="0"/>
                <a:cs typeface="Cambria" panose="02040503050406030204" pitchFamily="18" charset="0"/>
              </a:rPr>
              <a:t> </a:t>
            </a:r>
          </a:p>
          <a:p>
            <a:pPr marL="63500" marR="100965">
              <a:spcBef>
                <a:spcPts val="0"/>
              </a:spcBef>
              <a:spcAft>
                <a:spcPts val="0"/>
              </a:spcAft>
            </a:pPr>
            <a:r>
              <a:rPr lang="en-US" sz="1600" dirty="0">
                <a:latin typeface="Cambria" panose="02040503050406030204" pitchFamily="18" charset="0"/>
                <a:ea typeface="Cambria" panose="02040503050406030204" pitchFamily="18" charset="0"/>
                <a:cs typeface="Cambria" panose="02040503050406030204" pitchFamily="18" charset="0"/>
              </a:rPr>
              <a:t>“Living Well” has two different and related meanings— developing healthy living habits and living a meaningful, rich life. These two meanings are connected. The Living Well concept helps participants learn about this connection so they can develop meaningful goals and their capacity to achieve those goals. This helps to facilitate discussion that encourages participants to explore this connection of living well for themselves.</a:t>
            </a:r>
          </a:p>
          <a:p>
            <a:br>
              <a:rPr lang="en-US" sz="1000" dirty="0">
                <a:latin typeface="Calibri" panose="020F0502020204030204" pitchFamily="34" charset="0"/>
                <a:ea typeface="Calibri" panose="020F0502020204030204" pitchFamily="34" charset="0"/>
                <a:cs typeface="Times New Roman" panose="02020603050405020304" pitchFamily="18" charset="0"/>
              </a:rPr>
            </a:br>
            <a:r>
              <a:rPr lang="en-US" sz="1000" dirty="0">
                <a:latin typeface="Calibri" panose="020F0502020204030204" pitchFamily="34" charset="0"/>
                <a:ea typeface="Calibri" panose="020F0502020204030204" pitchFamily="34" charset="0"/>
                <a:cs typeface="Times New Roman" panose="02020603050405020304" pitchFamily="18" charset="0"/>
              </a:rPr>
              <a:t>*This is another 2 hour future training as part of the certification as a </a:t>
            </a:r>
            <a:r>
              <a:rPr lang="en-US" sz="1000" dirty="0" err="1">
                <a:latin typeface="Calibri" panose="020F0502020204030204" pitchFamily="34" charset="0"/>
                <a:ea typeface="Calibri" panose="020F0502020204030204" pitchFamily="34" charset="0"/>
                <a:cs typeface="Times New Roman" panose="02020603050405020304" pitchFamily="18" charset="0"/>
              </a:rPr>
              <a:t>DSWP</a:t>
            </a: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TextBox 2"/>
          <p:cNvSpPr txBox="1"/>
          <p:nvPr/>
        </p:nvSpPr>
        <p:spPr>
          <a:xfrm>
            <a:off x="824247" y="5615189"/>
            <a:ext cx="9478851" cy="646331"/>
          </a:xfrm>
          <a:prstGeom prst="rect">
            <a:avLst/>
          </a:prstGeom>
          <a:noFill/>
        </p:spPr>
        <p:txBody>
          <a:bodyPr wrap="square" rtlCol="0">
            <a:spAutoFit/>
          </a:bodyPr>
          <a:lstStyle/>
          <a:p>
            <a:pPr algn="ctr"/>
            <a:r>
              <a:rPr lang="en-US" dirty="0"/>
              <a:t>WE MUST ENCOURAGE HEALTHY NUTRITION AND EXERCISE DAILY SO THE LIFE STYLE IS ADJUSTING HEALTHY HABITS </a:t>
            </a:r>
          </a:p>
        </p:txBody>
      </p:sp>
    </p:spTree>
    <p:extLst>
      <p:ext uri="{BB962C8B-B14F-4D97-AF65-F5344CB8AC3E}">
        <p14:creationId xmlns:p14="http://schemas.microsoft.com/office/powerpoint/2010/main" val="328871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ren\Desktop\top.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5552" y="0"/>
            <a:ext cx="98608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4538" y="599607"/>
            <a:ext cx="2428406" cy="1477328"/>
          </a:xfrm>
          <a:prstGeom prst="rect">
            <a:avLst/>
          </a:prstGeom>
          <a:noFill/>
        </p:spPr>
        <p:txBody>
          <a:bodyPr wrap="square" rtlCol="0">
            <a:spAutoFit/>
          </a:bodyPr>
          <a:lstStyle/>
          <a:p>
            <a:r>
              <a:rPr lang="en-US" dirty="0"/>
              <a:t>Healthy Living </a:t>
            </a:r>
          </a:p>
          <a:p>
            <a:endParaRPr lang="en-US" dirty="0"/>
          </a:p>
          <a:p>
            <a:r>
              <a:rPr lang="en-US" dirty="0"/>
              <a:t>Things to consider other than the gym? </a:t>
            </a:r>
          </a:p>
        </p:txBody>
      </p:sp>
    </p:spTree>
    <p:extLst>
      <p:ext uri="{BB962C8B-B14F-4D97-AF65-F5344CB8AC3E}">
        <p14:creationId xmlns:p14="http://schemas.microsoft.com/office/powerpoint/2010/main" val="369900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0315" y="1650244"/>
            <a:ext cx="8551571" cy="3297954"/>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Wellness Coaching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Wellness Coaches assist our clients in finding new ways to inspire healthier habits. They work closely with our clients and other employees in promoting wellness and helping individuals realize their personal best. Wellness Coaches will be responsible for developing a wellness coaching relationship with clients and assisting the client through the process of actively working towards better health by providing support, encouragement, and education.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 Two hour future wellness coaching training will follow this presentation as part of the certification as 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DSWP</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14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98060"/>
            <a:ext cx="9448800" cy="1825096"/>
          </a:xfrm>
        </p:spPr>
        <p:txBody>
          <a:bodyPr/>
          <a:lstStyle/>
          <a:p>
            <a:r>
              <a:rPr lang="en-US" dirty="0">
                <a:hlinkClick r:id="rId2"/>
              </a:rPr>
              <a:t>The Mission is possible!</a:t>
            </a:r>
            <a:endParaRPr lang="en-US" dirty="0"/>
          </a:p>
        </p:txBody>
      </p:sp>
      <p:sp>
        <p:nvSpPr>
          <p:cNvPr id="3" name="Subtitle 2"/>
          <p:cNvSpPr>
            <a:spLocks noGrp="1"/>
          </p:cNvSpPr>
          <p:nvPr>
            <p:ph type="subTitle" idx="1"/>
          </p:nvPr>
        </p:nvSpPr>
        <p:spPr>
          <a:xfrm>
            <a:off x="1371600" y="2680856"/>
            <a:ext cx="9448800" cy="3262744"/>
          </a:xfrm>
        </p:spPr>
        <p:txBody>
          <a:bodyPr>
            <a:normAutofit fontScale="92500" lnSpcReduction="10000"/>
          </a:bodyPr>
          <a:lstStyle/>
          <a:p>
            <a:r>
              <a:rPr lang="en-US" sz="2400" dirty="0"/>
              <a:t>You are about to embark on a journey that will change your life. The core concept is to incorporate Wellness and a Holistic approach in how you do your job, operate your business and live your life. </a:t>
            </a:r>
          </a:p>
          <a:p>
            <a:r>
              <a:rPr lang="en-US" sz="2400" dirty="0"/>
              <a:t>Through a holistic approach we will provide a Wellness balance in the lives of persons served and staff.  In other words when you practice what you preach you will become more mindful in all that you do! </a:t>
            </a:r>
          </a:p>
          <a:p>
            <a:r>
              <a:rPr lang="en-US" sz="2400" dirty="0"/>
              <a:t>Be sure to review the corresponding workbook before beginning.</a:t>
            </a:r>
          </a:p>
          <a:p>
            <a:r>
              <a:rPr lang="en-US" sz="2400" dirty="0"/>
              <a:t>The following presentation is intended to walk you through the current system and how we wish to incorporate Wellness.</a:t>
            </a:r>
          </a:p>
        </p:txBody>
      </p:sp>
    </p:spTree>
    <p:extLst>
      <p:ext uri="{BB962C8B-B14F-4D97-AF65-F5344CB8AC3E}">
        <p14:creationId xmlns:p14="http://schemas.microsoft.com/office/powerpoint/2010/main" val="867596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Dropbox\Screenshots\Screenshot 2018-01-14 15.10.2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487" y="535636"/>
            <a:ext cx="5375358" cy="2697894"/>
          </a:xfrm>
          <a:prstGeom prst="rect">
            <a:avLst/>
          </a:prstGeom>
          <a:noFill/>
          <a:ln>
            <a:noFill/>
          </a:ln>
        </p:spPr>
      </p:pic>
      <p:sp>
        <p:nvSpPr>
          <p:cNvPr id="3" name="Rectangle 2"/>
          <p:cNvSpPr/>
          <p:nvPr/>
        </p:nvSpPr>
        <p:spPr>
          <a:xfrm>
            <a:off x="922357" y="3709457"/>
            <a:ext cx="10161756" cy="2585323"/>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Doing these things for yourself</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as well as</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clients will change your life!</a:t>
            </a:r>
          </a:p>
        </p:txBody>
      </p:sp>
      <p:sp>
        <p:nvSpPr>
          <p:cNvPr id="4" name="TextBox 3"/>
          <p:cNvSpPr txBox="1"/>
          <p:nvPr/>
        </p:nvSpPr>
        <p:spPr>
          <a:xfrm>
            <a:off x="922357" y="1289154"/>
            <a:ext cx="1026364" cy="1477328"/>
          </a:xfrm>
          <a:prstGeom prst="rect">
            <a:avLst/>
          </a:prstGeom>
          <a:noFill/>
        </p:spPr>
        <p:txBody>
          <a:bodyPr wrap="square" rtlCol="0">
            <a:spAutoFit/>
          </a:bodyPr>
          <a:lstStyle/>
          <a:p>
            <a:r>
              <a:rPr lang="en-US" dirty="0"/>
              <a:t>How will you plan your stay? </a:t>
            </a:r>
          </a:p>
        </p:txBody>
      </p:sp>
      <p:sp>
        <p:nvSpPr>
          <p:cNvPr id="5" name="TextBox 4"/>
          <p:cNvSpPr txBox="1"/>
          <p:nvPr/>
        </p:nvSpPr>
        <p:spPr>
          <a:xfrm>
            <a:off x="9353862" y="899410"/>
            <a:ext cx="1603948" cy="2031325"/>
          </a:xfrm>
          <a:prstGeom prst="rect">
            <a:avLst/>
          </a:prstGeom>
          <a:noFill/>
        </p:spPr>
        <p:txBody>
          <a:bodyPr wrap="square" rtlCol="0">
            <a:spAutoFit/>
          </a:bodyPr>
          <a:lstStyle/>
          <a:p>
            <a:r>
              <a:rPr lang="en-US" dirty="0"/>
              <a:t>Out of these 6 things what personal goals can you develop? </a:t>
            </a:r>
          </a:p>
        </p:txBody>
      </p:sp>
    </p:spTree>
    <p:extLst>
      <p:ext uri="{BB962C8B-B14F-4D97-AF65-F5344CB8AC3E}">
        <p14:creationId xmlns:p14="http://schemas.microsoft.com/office/powerpoint/2010/main" val="388989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861391" y="115293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p:cNvGrpSpPr>
            <a:grpSpLocks/>
          </p:cNvGrpSpPr>
          <p:nvPr/>
        </p:nvGrpSpPr>
        <p:grpSpPr bwMode="auto">
          <a:xfrm>
            <a:off x="1799438" y="2119458"/>
            <a:ext cx="1219200" cy="1038225"/>
            <a:chOff x="1290" y="-417"/>
            <a:chExt cx="1920" cy="1635"/>
          </a:xfrm>
        </p:grpSpPr>
        <p:sp>
          <p:nvSpPr>
            <p:cNvPr id="4" name="Freeform 3"/>
            <p:cNvSpPr>
              <a:spLocks/>
            </p:cNvSpPr>
            <p:nvPr/>
          </p:nvSpPr>
          <p:spPr bwMode="auto">
            <a:xfrm>
              <a:off x="1455" y="-312"/>
              <a:ext cx="1530" cy="1440"/>
            </a:xfrm>
            <a:custGeom>
              <a:avLst/>
              <a:gdLst>
                <a:gd name="T0" fmla="+- 0 2550 1455"/>
                <a:gd name="T1" fmla="*/ T0 w 1530"/>
                <a:gd name="T2" fmla="+- 0 -312 -312"/>
                <a:gd name="T3" fmla="*/ -312 h 1440"/>
                <a:gd name="T4" fmla="+- 0 1470 1455"/>
                <a:gd name="T5" fmla="*/ T4 w 1530"/>
                <a:gd name="T6" fmla="+- 0 -312 -312"/>
                <a:gd name="T7" fmla="*/ -312 h 1440"/>
                <a:gd name="T8" fmla="+- 0 1455 1455"/>
                <a:gd name="T9" fmla="*/ T8 w 1530"/>
                <a:gd name="T10" fmla="+- 0 -42 -312"/>
                <a:gd name="T11" fmla="*/ -42 h 1440"/>
                <a:gd name="T12" fmla="+- 0 1470 1455"/>
                <a:gd name="T13" fmla="*/ T12 w 1530"/>
                <a:gd name="T14" fmla="+- 0 228 -312"/>
                <a:gd name="T15" fmla="*/ 228 h 1440"/>
                <a:gd name="T16" fmla="+- 0 1515 1455"/>
                <a:gd name="T17" fmla="*/ T16 w 1530"/>
                <a:gd name="T18" fmla="+- 0 558 -312"/>
                <a:gd name="T19" fmla="*/ 558 h 1440"/>
                <a:gd name="T20" fmla="+- 0 1470 1455"/>
                <a:gd name="T21" fmla="*/ T20 w 1530"/>
                <a:gd name="T22" fmla="+- 0 918 -312"/>
                <a:gd name="T23" fmla="*/ 918 h 1440"/>
                <a:gd name="T24" fmla="+- 0 1485 1455"/>
                <a:gd name="T25" fmla="*/ T24 w 1530"/>
                <a:gd name="T26" fmla="+- 0 1098 -312"/>
                <a:gd name="T27" fmla="*/ 1098 h 1440"/>
                <a:gd name="T28" fmla="+- 0 2655 1455"/>
                <a:gd name="T29" fmla="*/ T28 w 1530"/>
                <a:gd name="T30" fmla="+- 0 1128 -312"/>
                <a:gd name="T31" fmla="*/ 1128 h 1440"/>
                <a:gd name="T32" fmla="+- 0 2970 1455"/>
                <a:gd name="T33" fmla="*/ T32 w 1530"/>
                <a:gd name="T34" fmla="+- 0 1128 -312"/>
                <a:gd name="T35" fmla="*/ 1128 h 1440"/>
                <a:gd name="T36" fmla="+- 0 2955 1455"/>
                <a:gd name="T37" fmla="*/ T36 w 1530"/>
                <a:gd name="T38" fmla="+- 0 423 -312"/>
                <a:gd name="T39" fmla="*/ 423 h 1440"/>
                <a:gd name="T40" fmla="+- 0 2985 1455"/>
                <a:gd name="T41" fmla="*/ T40 w 1530"/>
                <a:gd name="T42" fmla="+- 0 -102 -312"/>
                <a:gd name="T43" fmla="*/ -102 h 1440"/>
                <a:gd name="T44" fmla="+- 0 2970 1455"/>
                <a:gd name="T45" fmla="*/ T44 w 1530"/>
                <a:gd name="T46" fmla="+- 0 -282 -312"/>
                <a:gd name="T47" fmla="*/ -282 h 1440"/>
                <a:gd name="T48" fmla="+- 0 2550 1455"/>
                <a:gd name="T49" fmla="*/ T48 w 1530"/>
                <a:gd name="T50" fmla="+- 0 -312 -312"/>
                <a:gd name="T51" fmla="*/ -312 h 14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30" h="1440">
                  <a:moveTo>
                    <a:pt x="1095" y="0"/>
                  </a:moveTo>
                  <a:lnTo>
                    <a:pt x="15" y="0"/>
                  </a:lnTo>
                  <a:lnTo>
                    <a:pt x="0" y="270"/>
                  </a:lnTo>
                  <a:lnTo>
                    <a:pt x="15" y="540"/>
                  </a:lnTo>
                  <a:lnTo>
                    <a:pt x="60" y="870"/>
                  </a:lnTo>
                  <a:lnTo>
                    <a:pt x="15" y="1230"/>
                  </a:lnTo>
                  <a:lnTo>
                    <a:pt x="30" y="1410"/>
                  </a:lnTo>
                  <a:lnTo>
                    <a:pt x="1200" y="1440"/>
                  </a:lnTo>
                  <a:lnTo>
                    <a:pt x="1515" y="1440"/>
                  </a:lnTo>
                  <a:lnTo>
                    <a:pt x="1500" y="735"/>
                  </a:lnTo>
                  <a:lnTo>
                    <a:pt x="1530" y="210"/>
                  </a:lnTo>
                  <a:lnTo>
                    <a:pt x="1515" y="30"/>
                  </a:lnTo>
                  <a:lnTo>
                    <a:pt x="1095" y="0"/>
                  </a:lnTo>
                  <a:close/>
                </a:path>
              </a:pathLst>
            </a:custGeom>
            <a:solidFill>
              <a:srgbClr val="D0D0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Freeform 4"/>
            <p:cNvSpPr>
              <a:spLocks/>
            </p:cNvSpPr>
            <p:nvPr/>
          </p:nvSpPr>
          <p:spPr bwMode="auto">
            <a:xfrm>
              <a:off x="1965" y="213"/>
              <a:ext cx="1215" cy="870"/>
            </a:xfrm>
            <a:custGeom>
              <a:avLst/>
              <a:gdLst>
                <a:gd name="T0" fmla="+- 0 2655 1965"/>
                <a:gd name="T1" fmla="*/ T0 w 1215"/>
                <a:gd name="T2" fmla="+- 0 213 213"/>
                <a:gd name="T3" fmla="*/ 213 h 870"/>
                <a:gd name="T4" fmla="+- 0 2535 1965"/>
                <a:gd name="T5" fmla="*/ T4 w 1215"/>
                <a:gd name="T6" fmla="+- 0 273 213"/>
                <a:gd name="T7" fmla="*/ 273 h 870"/>
                <a:gd name="T8" fmla="+- 0 2310 1965"/>
                <a:gd name="T9" fmla="*/ T8 w 1215"/>
                <a:gd name="T10" fmla="+- 0 393 213"/>
                <a:gd name="T11" fmla="*/ 393 h 870"/>
                <a:gd name="T12" fmla="+- 0 1980 1965"/>
                <a:gd name="T13" fmla="*/ T12 w 1215"/>
                <a:gd name="T14" fmla="+- 0 603 213"/>
                <a:gd name="T15" fmla="*/ 603 h 870"/>
                <a:gd name="T16" fmla="+- 0 1965 1965"/>
                <a:gd name="T17" fmla="*/ T16 w 1215"/>
                <a:gd name="T18" fmla="+- 0 648 213"/>
                <a:gd name="T19" fmla="*/ 648 h 870"/>
                <a:gd name="T20" fmla="+- 0 1995 1965"/>
                <a:gd name="T21" fmla="*/ T20 w 1215"/>
                <a:gd name="T22" fmla="+- 0 693 213"/>
                <a:gd name="T23" fmla="*/ 693 h 870"/>
                <a:gd name="T24" fmla="+- 0 2145 1965"/>
                <a:gd name="T25" fmla="*/ T24 w 1215"/>
                <a:gd name="T26" fmla="+- 0 813 213"/>
                <a:gd name="T27" fmla="*/ 813 h 870"/>
                <a:gd name="T28" fmla="+- 0 2310 1965"/>
                <a:gd name="T29" fmla="*/ T28 w 1215"/>
                <a:gd name="T30" fmla="+- 0 933 213"/>
                <a:gd name="T31" fmla="*/ 933 h 870"/>
                <a:gd name="T32" fmla="+- 0 2445 1965"/>
                <a:gd name="T33" fmla="*/ T32 w 1215"/>
                <a:gd name="T34" fmla="+- 0 1038 213"/>
                <a:gd name="T35" fmla="*/ 1038 h 870"/>
                <a:gd name="T36" fmla="+- 0 2520 1965"/>
                <a:gd name="T37" fmla="*/ T36 w 1215"/>
                <a:gd name="T38" fmla="+- 0 1083 213"/>
                <a:gd name="T39" fmla="*/ 1083 h 870"/>
                <a:gd name="T40" fmla="+- 0 2565 1965"/>
                <a:gd name="T41" fmla="*/ T40 w 1215"/>
                <a:gd name="T42" fmla="+- 0 1083 213"/>
                <a:gd name="T43" fmla="*/ 1083 h 870"/>
                <a:gd name="T44" fmla="+- 0 2685 1965"/>
                <a:gd name="T45" fmla="*/ T44 w 1215"/>
                <a:gd name="T46" fmla="+- 0 1008 213"/>
                <a:gd name="T47" fmla="*/ 1008 h 870"/>
                <a:gd name="T48" fmla="+- 0 2865 1965"/>
                <a:gd name="T49" fmla="*/ T48 w 1215"/>
                <a:gd name="T50" fmla="+- 0 918 213"/>
                <a:gd name="T51" fmla="*/ 918 h 870"/>
                <a:gd name="T52" fmla="+- 0 3030 1965"/>
                <a:gd name="T53" fmla="*/ T52 w 1215"/>
                <a:gd name="T54" fmla="+- 0 798 213"/>
                <a:gd name="T55" fmla="*/ 798 h 870"/>
                <a:gd name="T56" fmla="+- 0 3135 1965"/>
                <a:gd name="T57" fmla="*/ T56 w 1215"/>
                <a:gd name="T58" fmla="+- 0 723 213"/>
                <a:gd name="T59" fmla="*/ 723 h 870"/>
                <a:gd name="T60" fmla="+- 0 3180 1965"/>
                <a:gd name="T61" fmla="*/ T60 w 1215"/>
                <a:gd name="T62" fmla="+- 0 663 213"/>
                <a:gd name="T63" fmla="*/ 663 h 870"/>
                <a:gd name="T64" fmla="+- 0 3180 1965"/>
                <a:gd name="T65" fmla="*/ T64 w 1215"/>
                <a:gd name="T66" fmla="+- 0 633 213"/>
                <a:gd name="T67" fmla="*/ 633 h 870"/>
                <a:gd name="T68" fmla="+- 0 3075 1965"/>
                <a:gd name="T69" fmla="*/ T68 w 1215"/>
                <a:gd name="T70" fmla="+- 0 528 213"/>
                <a:gd name="T71" fmla="*/ 528 h 870"/>
                <a:gd name="T72" fmla="+- 0 2910 1965"/>
                <a:gd name="T73" fmla="*/ T72 w 1215"/>
                <a:gd name="T74" fmla="+- 0 378 213"/>
                <a:gd name="T75" fmla="*/ 378 h 870"/>
                <a:gd name="T76" fmla="+- 0 2655 1965"/>
                <a:gd name="T77" fmla="*/ T76 w 1215"/>
                <a:gd name="T78" fmla="+- 0 213 213"/>
                <a:gd name="T79" fmla="*/ 213 h 8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215" h="870">
                  <a:moveTo>
                    <a:pt x="690" y="0"/>
                  </a:moveTo>
                  <a:lnTo>
                    <a:pt x="570" y="60"/>
                  </a:lnTo>
                  <a:lnTo>
                    <a:pt x="345" y="180"/>
                  </a:lnTo>
                  <a:lnTo>
                    <a:pt x="15" y="390"/>
                  </a:lnTo>
                  <a:lnTo>
                    <a:pt x="0" y="435"/>
                  </a:lnTo>
                  <a:lnTo>
                    <a:pt x="30" y="480"/>
                  </a:lnTo>
                  <a:lnTo>
                    <a:pt x="180" y="600"/>
                  </a:lnTo>
                  <a:lnTo>
                    <a:pt x="345" y="720"/>
                  </a:lnTo>
                  <a:lnTo>
                    <a:pt x="480" y="825"/>
                  </a:lnTo>
                  <a:lnTo>
                    <a:pt x="555" y="870"/>
                  </a:lnTo>
                  <a:lnTo>
                    <a:pt x="600" y="870"/>
                  </a:lnTo>
                  <a:lnTo>
                    <a:pt x="720" y="795"/>
                  </a:lnTo>
                  <a:lnTo>
                    <a:pt x="900" y="705"/>
                  </a:lnTo>
                  <a:lnTo>
                    <a:pt x="1065" y="585"/>
                  </a:lnTo>
                  <a:lnTo>
                    <a:pt x="1170" y="510"/>
                  </a:lnTo>
                  <a:lnTo>
                    <a:pt x="1215" y="450"/>
                  </a:lnTo>
                  <a:lnTo>
                    <a:pt x="1215" y="420"/>
                  </a:lnTo>
                  <a:lnTo>
                    <a:pt x="1110" y="315"/>
                  </a:lnTo>
                  <a:lnTo>
                    <a:pt x="945" y="165"/>
                  </a:lnTo>
                  <a:lnTo>
                    <a:pt x="690" y="0"/>
                  </a:lnTo>
                  <a:close/>
                </a:path>
              </a:pathLst>
            </a:custGeom>
            <a:solidFill>
              <a:srgbClr val="B986E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408"/>
              <a:ext cx="285" cy="2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 y="933"/>
              <a:ext cx="270" cy="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 y="963"/>
              <a:ext cx="285" cy="15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p:nvSpPr>
          <p:spPr bwMode="auto">
            <a:xfrm>
              <a:off x="1485" y="933"/>
              <a:ext cx="150" cy="90"/>
            </a:xfrm>
            <a:custGeom>
              <a:avLst/>
              <a:gdLst>
                <a:gd name="T0" fmla="+- 0 1485 1485"/>
                <a:gd name="T1" fmla="*/ T0 w 150"/>
                <a:gd name="T2" fmla="+- 0 933 933"/>
                <a:gd name="T3" fmla="*/ 933 h 90"/>
                <a:gd name="T4" fmla="+- 0 1485 1485"/>
                <a:gd name="T5" fmla="*/ T4 w 150"/>
                <a:gd name="T6" fmla="+- 0 1008 933"/>
                <a:gd name="T7" fmla="*/ 1008 h 90"/>
                <a:gd name="T8" fmla="+- 0 1545 1485"/>
                <a:gd name="T9" fmla="*/ T8 w 150"/>
                <a:gd name="T10" fmla="+- 0 1023 933"/>
                <a:gd name="T11" fmla="*/ 1023 h 90"/>
                <a:gd name="T12" fmla="+- 0 1590 1485"/>
                <a:gd name="T13" fmla="*/ T12 w 150"/>
                <a:gd name="T14" fmla="+- 0 1023 933"/>
                <a:gd name="T15" fmla="*/ 1023 h 90"/>
                <a:gd name="T16" fmla="+- 0 1635 1485"/>
                <a:gd name="T17" fmla="*/ T16 w 150"/>
                <a:gd name="T18" fmla="+- 0 1008 933"/>
                <a:gd name="T19" fmla="*/ 1008 h 90"/>
                <a:gd name="T20" fmla="+- 0 1635 1485"/>
                <a:gd name="T21" fmla="*/ T20 w 150"/>
                <a:gd name="T22" fmla="+- 0 948 933"/>
                <a:gd name="T23" fmla="*/ 948 h 90"/>
                <a:gd name="T24" fmla="+- 0 1500 1485"/>
                <a:gd name="T25" fmla="*/ T24 w 150"/>
                <a:gd name="T26" fmla="+- 0 948 933"/>
                <a:gd name="T27" fmla="*/ 948 h 90"/>
                <a:gd name="T28" fmla="+- 0 1485 1485"/>
                <a:gd name="T29" fmla="*/ T28 w 150"/>
                <a:gd name="T30" fmla="+- 0 933 933"/>
                <a:gd name="T31" fmla="*/ 933 h 9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0" h="90">
                  <a:moveTo>
                    <a:pt x="0" y="0"/>
                  </a:moveTo>
                  <a:lnTo>
                    <a:pt x="0" y="75"/>
                  </a:lnTo>
                  <a:lnTo>
                    <a:pt x="60" y="90"/>
                  </a:lnTo>
                  <a:lnTo>
                    <a:pt x="105" y="90"/>
                  </a:lnTo>
                  <a:lnTo>
                    <a:pt x="150" y="75"/>
                  </a:lnTo>
                  <a:lnTo>
                    <a:pt x="150" y="15"/>
                  </a:lnTo>
                  <a:lnTo>
                    <a:pt x="15" y="15"/>
                  </a:lnTo>
                  <a:lnTo>
                    <a:pt x="0" y="0"/>
                  </a:lnTo>
                  <a:close/>
                </a:path>
              </a:pathLst>
            </a:custGeom>
            <a:solidFill>
              <a:srgbClr val="94901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 y="573"/>
              <a:ext cx="150" cy="21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3"/>
            <p:cNvSpPr>
              <a:spLocks/>
            </p:cNvSpPr>
            <p:nvPr/>
          </p:nvSpPr>
          <p:spPr bwMode="auto">
            <a:xfrm>
              <a:off x="1470" y="-282"/>
              <a:ext cx="1500" cy="600"/>
            </a:xfrm>
            <a:custGeom>
              <a:avLst/>
              <a:gdLst>
                <a:gd name="T0" fmla="+- 0 1560 1470"/>
                <a:gd name="T1" fmla="*/ T0 w 1500"/>
                <a:gd name="T2" fmla="+- 0 213 -282"/>
                <a:gd name="T3" fmla="*/ 213 h 600"/>
                <a:gd name="T4" fmla="+- 0 1470 1470"/>
                <a:gd name="T5" fmla="*/ T4 w 1500"/>
                <a:gd name="T6" fmla="+- 0 153 -282"/>
                <a:gd name="T7" fmla="*/ 153 h 600"/>
                <a:gd name="T8" fmla="+- 0 1470 1470"/>
                <a:gd name="T9" fmla="*/ T8 w 1500"/>
                <a:gd name="T10" fmla="+- 0 228 -282"/>
                <a:gd name="T11" fmla="*/ 228 h 600"/>
                <a:gd name="T12" fmla="+- 0 1560 1470"/>
                <a:gd name="T13" fmla="*/ T12 w 1500"/>
                <a:gd name="T14" fmla="+- 0 213 -282"/>
                <a:gd name="T15" fmla="*/ 213 h 600"/>
                <a:gd name="T16" fmla="+- 0 1935 1470"/>
                <a:gd name="T17" fmla="*/ T16 w 1500"/>
                <a:gd name="T18" fmla="+- 0 258 -282"/>
                <a:gd name="T19" fmla="*/ 258 h 600"/>
                <a:gd name="T20" fmla="+- 0 1800 1470"/>
                <a:gd name="T21" fmla="*/ T20 w 1500"/>
                <a:gd name="T22" fmla="+- 0 273 -282"/>
                <a:gd name="T23" fmla="*/ 273 h 600"/>
                <a:gd name="T24" fmla="+- 0 1860 1470"/>
                <a:gd name="T25" fmla="*/ T24 w 1500"/>
                <a:gd name="T26" fmla="+- 0 318 -282"/>
                <a:gd name="T27" fmla="*/ 318 h 600"/>
                <a:gd name="T28" fmla="+- 0 1935 1470"/>
                <a:gd name="T29" fmla="*/ T28 w 1500"/>
                <a:gd name="T30" fmla="+- 0 318 -282"/>
                <a:gd name="T31" fmla="*/ 318 h 600"/>
                <a:gd name="T32" fmla="+- 0 1935 1470"/>
                <a:gd name="T33" fmla="*/ T32 w 1500"/>
                <a:gd name="T34" fmla="+- 0 258 -282"/>
                <a:gd name="T35" fmla="*/ 258 h 600"/>
                <a:gd name="T36" fmla="+- 0 2445 1470"/>
                <a:gd name="T37" fmla="*/ T36 w 1500"/>
                <a:gd name="T38" fmla="+- 0 -147 -282"/>
                <a:gd name="T39" fmla="*/ -147 h 600"/>
                <a:gd name="T40" fmla="+- 0 2415 1470"/>
                <a:gd name="T41" fmla="*/ T40 w 1500"/>
                <a:gd name="T42" fmla="+- 0 -177 -282"/>
                <a:gd name="T43" fmla="*/ -177 h 600"/>
                <a:gd name="T44" fmla="+- 0 2415 1470"/>
                <a:gd name="T45" fmla="*/ T44 w 1500"/>
                <a:gd name="T46" fmla="+- 0 -282 -282"/>
                <a:gd name="T47" fmla="*/ -282 h 600"/>
                <a:gd name="T48" fmla="+- 0 2370 1470"/>
                <a:gd name="T49" fmla="*/ T48 w 1500"/>
                <a:gd name="T50" fmla="+- 0 -282 -282"/>
                <a:gd name="T51" fmla="*/ -282 h 600"/>
                <a:gd name="T52" fmla="+- 0 2370 1470"/>
                <a:gd name="T53" fmla="*/ T52 w 1500"/>
                <a:gd name="T54" fmla="+- 0 -237 -282"/>
                <a:gd name="T55" fmla="*/ -237 h 600"/>
                <a:gd name="T56" fmla="+- 0 2355 1470"/>
                <a:gd name="T57" fmla="*/ T56 w 1500"/>
                <a:gd name="T58" fmla="+- 0 -207 -282"/>
                <a:gd name="T59" fmla="*/ -207 h 600"/>
                <a:gd name="T60" fmla="+- 0 2355 1470"/>
                <a:gd name="T61" fmla="*/ T60 w 1500"/>
                <a:gd name="T62" fmla="+- 0 -177 -282"/>
                <a:gd name="T63" fmla="*/ -177 h 600"/>
                <a:gd name="T64" fmla="+- 0 2400 1470"/>
                <a:gd name="T65" fmla="*/ T64 w 1500"/>
                <a:gd name="T66" fmla="+- 0 -147 -282"/>
                <a:gd name="T67" fmla="*/ -147 h 600"/>
                <a:gd name="T68" fmla="+- 0 2445 1470"/>
                <a:gd name="T69" fmla="*/ T68 w 1500"/>
                <a:gd name="T70" fmla="+- 0 -147 -282"/>
                <a:gd name="T71" fmla="*/ -147 h 600"/>
                <a:gd name="T72" fmla="+- 0 2970 1470"/>
                <a:gd name="T73" fmla="*/ T72 w 1500"/>
                <a:gd name="T74" fmla="+- 0 168 -282"/>
                <a:gd name="T75" fmla="*/ 168 h 600"/>
                <a:gd name="T76" fmla="+- 0 2895 1470"/>
                <a:gd name="T77" fmla="*/ T76 w 1500"/>
                <a:gd name="T78" fmla="+- 0 153 -282"/>
                <a:gd name="T79" fmla="*/ 153 h 600"/>
                <a:gd name="T80" fmla="+- 0 2835 1470"/>
                <a:gd name="T81" fmla="*/ T80 w 1500"/>
                <a:gd name="T82" fmla="+- 0 108 -282"/>
                <a:gd name="T83" fmla="*/ 108 h 600"/>
                <a:gd name="T84" fmla="+- 0 2805 1470"/>
                <a:gd name="T85" fmla="*/ T84 w 1500"/>
                <a:gd name="T86" fmla="+- 0 78 -282"/>
                <a:gd name="T87" fmla="*/ 78 h 600"/>
                <a:gd name="T88" fmla="+- 0 2790 1470"/>
                <a:gd name="T89" fmla="*/ T88 w 1500"/>
                <a:gd name="T90" fmla="+- 0 63 -282"/>
                <a:gd name="T91" fmla="*/ 63 h 600"/>
                <a:gd name="T92" fmla="+- 0 2700 1470"/>
                <a:gd name="T93" fmla="*/ T92 w 1500"/>
                <a:gd name="T94" fmla="+- 0 78 -282"/>
                <a:gd name="T95" fmla="*/ 78 h 600"/>
                <a:gd name="T96" fmla="+- 0 2625 1470"/>
                <a:gd name="T97" fmla="*/ T96 w 1500"/>
                <a:gd name="T98" fmla="+- 0 78 -282"/>
                <a:gd name="T99" fmla="*/ 78 h 600"/>
                <a:gd name="T100" fmla="+- 0 2565 1470"/>
                <a:gd name="T101" fmla="*/ T100 w 1500"/>
                <a:gd name="T102" fmla="+- 0 63 -282"/>
                <a:gd name="T103" fmla="*/ 63 h 600"/>
                <a:gd name="T104" fmla="+- 0 2550 1470"/>
                <a:gd name="T105" fmla="*/ T104 w 1500"/>
                <a:gd name="T106" fmla="+- 0 108 -282"/>
                <a:gd name="T107" fmla="*/ 108 h 600"/>
                <a:gd name="T108" fmla="+- 0 2475 1470"/>
                <a:gd name="T109" fmla="*/ T108 w 1500"/>
                <a:gd name="T110" fmla="+- 0 168 -282"/>
                <a:gd name="T111" fmla="*/ 168 h 600"/>
                <a:gd name="T112" fmla="+- 0 2505 1470"/>
                <a:gd name="T113" fmla="*/ T112 w 1500"/>
                <a:gd name="T114" fmla="+- 0 213 -282"/>
                <a:gd name="T115" fmla="*/ 213 h 600"/>
                <a:gd name="T116" fmla="+- 0 2507 1470"/>
                <a:gd name="T117" fmla="*/ T116 w 1500"/>
                <a:gd name="T118" fmla="+- 0 211 -282"/>
                <a:gd name="T119" fmla="*/ 211 h 600"/>
                <a:gd name="T120" fmla="+- 0 2520 1470"/>
                <a:gd name="T121" fmla="*/ T120 w 1500"/>
                <a:gd name="T122" fmla="+- 0 288 -282"/>
                <a:gd name="T123" fmla="*/ 288 h 600"/>
                <a:gd name="T124" fmla="+- 0 2565 1470"/>
                <a:gd name="T125" fmla="*/ T124 w 1500"/>
                <a:gd name="T126" fmla="+- 0 243 -282"/>
                <a:gd name="T127" fmla="*/ 243 h 600"/>
                <a:gd name="T128" fmla="+- 0 2535 1470"/>
                <a:gd name="T129" fmla="*/ T128 w 1500"/>
                <a:gd name="T130" fmla="+- 0 183 -282"/>
                <a:gd name="T131" fmla="*/ 183 h 600"/>
                <a:gd name="T132" fmla="+- 0 2580 1470"/>
                <a:gd name="T133" fmla="*/ T132 w 1500"/>
                <a:gd name="T134" fmla="+- 0 153 -282"/>
                <a:gd name="T135" fmla="*/ 153 h 600"/>
                <a:gd name="T136" fmla="+- 0 2610 1470"/>
                <a:gd name="T137" fmla="*/ T136 w 1500"/>
                <a:gd name="T138" fmla="+- 0 153 -282"/>
                <a:gd name="T139" fmla="*/ 153 h 600"/>
                <a:gd name="T140" fmla="+- 0 2670 1470"/>
                <a:gd name="T141" fmla="*/ T140 w 1500"/>
                <a:gd name="T142" fmla="+- 0 168 -282"/>
                <a:gd name="T143" fmla="*/ 168 h 600"/>
                <a:gd name="T144" fmla="+- 0 2745 1470"/>
                <a:gd name="T145" fmla="*/ T144 w 1500"/>
                <a:gd name="T146" fmla="+- 0 168 -282"/>
                <a:gd name="T147" fmla="*/ 168 h 600"/>
                <a:gd name="T148" fmla="+- 0 2805 1470"/>
                <a:gd name="T149" fmla="*/ T148 w 1500"/>
                <a:gd name="T150" fmla="+- 0 153 -282"/>
                <a:gd name="T151" fmla="*/ 153 h 600"/>
                <a:gd name="T152" fmla="+- 0 2835 1470"/>
                <a:gd name="T153" fmla="*/ T152 w 1500"/>
                <a:gd name="T154" fmla="+- 0 183 -282"/>
                <a:gd name="T155" fmla="*/ 183 h 600"/>
                <a:gd name="T156" fmla="+- 0 2895 1470"/>
                <a:gd name="T157" fmla="*/ T156 w 1500"/>
                <a:gd name="T158" fmla="+- 0 228 -282"/>
                <a:gd name="T159" fmla="*/ 228 h 600"/>
                <a:gd name="T160" fmla="+- 0 2955 1470"/>
                <a:gd name="T161" fmla="*/ T160 w 1500"/>
                <a:gd name="T162" fmla="+- 0 243 -282"/>
                <a:gd name="T163" fmla="*/ 243 h 600"/>
                <a:gd name="T164" fmla="+- 0 2970 1470"/>
                <a:gd name="T165" fmla="*/ T164 w 1500"/>
                <a:gd name="T166" fmla="+- 0 168 -282"/>
                <a:gd name="T167" fmla="*/ 168 h 6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500" h="600">
                  <a:moveTo>
                    <a:pt x="90" y="495"/>
                  </a:moveTo>
                  <a:lnTo>
                    <a:pt x="0" y="435"/>
                  </a:lnTo>
                  <a:lnTo>
                    <a:pt x="0" y="510"/>
                  </a:lnTo>
                  <a:lnTo>
                    <a:pt x="90" y="495"/>
                  </a:lnTo>
                  <a:moveTo>
                    <a:pt x="465" y="540"/>
                  </a:moveTo>
                  <a:lnTo>
                    <a:pt x="330" y="555"/>
                  </a:lnTo>
                  <a:lnTo>
                    <a:pt x="390" y="600"/>
                  </a:lnTo>
                  <a:lnTo>
                    <a:pt x="465" y="600"/>
                  </a:lnTo>
                  <a:lnTo>
                    <a:pt x="465" y="540"/>
                  </a:lnTo>
                  <a:moveTo>
                    <a:pt x="975" y="135"/>
                  </a:moveTo>
                  <a:lnTo>
                    <a:pt x="945" y="105"/>
                  </a:lnTo>
                  <a:lnTo>
                    <a:pt x="945" y="0"/>
                  </a:lnTo>
                  <a:lnTo>
                    <a:pt x="900" y="0"/>
                  </a:lnTo>
                  <a:lnTo>
                    <a:pt x="900" y="45"/>
                  </a:lnTo>
                  <a:lnTo>
                    <a:pt x="885" y="75"/>
                  </a:lnTo>
                  <a:lnTo>
                    <a:pt x="885" y="105"/>
                  </a:lnTo>
                  <a:lnTo>
                    <a:pt x="930" y="135"/>
                  </a:lnTo>
                  <a:lnTo>
                    <a:pt x="975" y="135"/>
                  </a:lnTo>
                  <a:moveTo>
                    <a:pt x="1500" y="450"/>
                  </a:moveTo>
                  <a:lnTo>
                    <a:pt x="1425" y="435"/>
                  </a:lnTo>
                  <a:lnTo>
                    <a:pt x="1365" y="390"/>
                  </a:lnTo>
                  <a:lnTo>
                    <a:pt x="1335" y="360"/>
                  </a:lnTo>
                  <a:lnTo>
                    <a:pt x="1320" y="345"/>
                  </a:lnTo>
                  <a:lnTo>
                    <a:pt x="1230" y="360"/>
                  </a:lnTo>
                  <a:lnTo>
                    <a:pt x="1155" y="360"/>
                  </a:lnTo>
                  <a:lnTo>
                    <a:pt x="1095" y="345"/>
                  </a:lnTo>
                  <a:lnTo>
                    <a:pt x="1080" y="390"/>
                  </a:lnTo>
                  <a:lnTo>
                    <a:pt x="1005" y="450"/>
                  </a:lnTo>
                  <a:lnTo>
                    <a:pt x="1035" y="495"/>
                  </a:lnTo>
                  <a:lnTo>
                    <a:pt x="1037" y="493"/>
                  </a:lnTo>
                  <a:lnTo>
                    <a:pt x="1050" y="570"/>
                  </a:lnTo>
                  <a:lnTo>
                    <a:pt x="1095" y="525"/>
                  </a:lnTo>
                  <a:lnTo>
                    <a:pt x="1065" y="465"/>
                  </a:lnTo>
                  <a:lnTo>
                    <a:pt x="1110" y="435"/>
                  </a:lnTo>
                  <a:lnTo>
                    <a:pt x="1140" y="435"/>
                  </a:lnTo>
                  <a:lnTo>
                    <a:pt x="1200" y="450"/>
                  </a:lnTo>
                  <a:lnTo>
                    <a:pt x="1275" y="450"/>
                  </a:lnTo>
                  <a:lnTo>
                    <a:pt x="1335" y="435"/>
                  </a:lnTo>
                  <a:lnTo>
                    <a:pt x="1365" y="465"/>
                  </a:lnTo>
                  <a:lnTo>
                    <a:pt x="1425" y="510"/>
                  </a:lnTo>
                  <a:lnTo>
                    <a:pt x="1485" y="525"/>
                  </a:lnTo>
                  <a:lnTo>
                    <a:pt x="1500" y="450"/>
                  </a:lnTo>
                </a:path>
              </a:pathLst>
            </a:custGeom>
            <a:solidFill>
              <a:srgbClr val="94901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 y="348"/>
              <a:ext cx="150" cy="15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a:spLocks/>
            </p:cNvSpPr>
            <p:nvPr/>
          </p:nvSpPr>
          <p:spPr bwMode="auto">
            <a:xfrm>
              <a:off x="1425" y="213"/>
              <a:ext cx="555" cy="360"/>
            </a:xfrm>
            <a:custGeom>
              <a:avLst/>
              <a:gdLst>
                <a:gd name="T0" fmla="+- 0 1620 1425"/>
                <a:gd name="T1" fmla="*/ T0 w 555"/>
                <a:gd name="T2" fmla="+- 0 213 213"/>
                <a:gd name="T3" fmla="*/ 213 h 360"/>
                <a:gd name="T4" fmla="+- 0 1530 1425"/>
                <a:gd name="T5" fmla="*/ T4 w 555"/>
                <a:gd name="T6" fmla="+- 0 228 213"/>
                <a:gd name="T7" fmla="*/ 228 h 360"/>
                <a:gd name="T8" fmla="+- 0 1455 1425"/>
                <a:gd name="T9" fmla="*/ T8 w 555"/>
                <a:gd name="T10" fmla="+- 0 243 213"/>
                <a:gd name="T11" fmla="*/ 243 h 360"/>
                <a:gd name="T12" fmla="+- 0 1440 1425"/>
                <a:gd name="T13" fmla="*/ T12 w 555"/>
                <a:gd name="T14" fmla="+- 0 318 213"/>
                <a:gd name="T15" fmla="*/ 318 h 360"/>
                <a:gd name="T16" fmla="+- 0 1455 1425"/>
                <a:gd name="T17" fmla="*/ T16 w 555"/>
                <a:gd name="T18" fmla="+- 0 393 213"/>
                <a:gd name="T19" fmla="*/ 393 h 360"/>
                <a:gd name="T20" fmla="+- 0 1425 1425"/>
                <a:gd name="T21" fmla="*/ T20 w 555"/>
                <a:gd name="T22" fmla="+- 0 453 213"/>
                <a:gd name="T23" fmla="*/ 453 h 360"/>
                <a:gd name="T24" fmla="+- 0 1425 1425"/>
                <a:gd name="T25" fmla="*/ T24 w 555"/>
                <a:gd name="T26" fmla="+- 0 498 213"/>
                <a:gd name="T27" fmla="*/ 498 h 360"/>
                <a:gd name="T28" fmla="+- 0 1500 1425"/>
                <a:gd name="T29" fmla="*/ T28 w 555"/>
                <a:gd name="T30" fmla="+- 0 543 213"/>
                <a:gd name="T31" fmla="*/ 543 h 360"/>
                <a:gd name="T32" fmla="+- 0 1875 1425"/>
                <a:gd name="T33" fmla="*/ T32 w 555"/>
                <a:gd name="T34" fmla="+- 0 573 213"/>
                <a:gd name="T35" fmla="*/ 573 h 360"/>
                <a:gd name="T36" fmla="+- 0 1980 1425"/>
                <a:gd name="T37" fmla="*/ T36 w 555"/>
                <a:gd name="T38" fmla="+- 0 573 213"/>
                <a:gd name="T39" fmla="*/ 573 h 360"/>
                <a:gd name="T40" fmla="+- 0 1920 1425"/>
                <a:gd name="T41" fmla="*/ T40 w 555"/>
                <a:gd name="T42" fmla="+- 0 528 213"/>
                <a:gd name="T43" fmla="*/ 528 h 360"/>
                <a:gd name="T44" fmla="+- 0 1920 1425"/>
                <a:gd name="T45" fmla="*/ T44 w 555"/>
                <a:gd name="T46" fmla="+- 0 393 213"/>
                <a:gd name="T47" fmla="*/ 393 h 360"/>
                <a:gd name="T48" fmla="+- 0 1845 1425"/>
                <a:gd name="T49" fmla="*/ T48 w 555"/>
                <a:gd name="T50" fmla="+- 0 303 213"/>
                <a:gd name="T51" fmla="*/ 303 h 360"/>
                <a:gd name="T52" fmla="+- 0 1755 1425"/>
                <a:gd name="T53" fmla="*/ T52 w 555"/>
                <a:gd name="T54" fmla="+- 0 243 213"/>
                <a:gd name="T55" fmla="*/ 243 h 360"/>
                <a:gd name="T56" fmla="+- 0 1695 1425"/>
                <a:gd name="T57" fmla="*/ T56 w 555"/>
                <a:gd name="T58" fmla="+- 0 228 213"/>
                <a:gd name="T59" fmla="*/ 228 h 360"/>
                <a:gd name="T60" fmla="+- 0 1620 1425"/>
                <a:gd name="T61" fmla="*/ T60 w 555"/>
                <a:gd name="T62" fmla="+- 0 213 213"/>
                <a:gd name="T63" fmla="*/ 213 h 3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55" h="360">
                  <a:moveTo>
                    <a:pt x="195" y="0"/>
                  </a:moveTo>
                  <a:lnTo>
                    <a:pt x="105" y="15"/>
                  </a:lnTo>
                  <a:lnTo>
                    <a:pt x="30" y="30"/>
                  </a:lnTo>
                  <a:lnTo>
                    <a:pt x="15" y="105"/>
                  </a:lnTo>
                  <a:lnTo>
                    <a:pt x="30" y="180"/>
                  </a:lnTo>
                  <a:lnTo>
                    <a:pt x="0" y="240"/>
                  </a:lnTo>
                  <a:lnTo>
                    <a:pt x="0" y="285"/>
                  </a:lnTo>
                  <a:lnTo>
                    <a:pt x="75" y="330"/>
                  </a:lnTo>
                  <a:lnTo>
                    <a:pt x="450" y="360"/>
                  </a:lnTo>
                  <a:lnTo>
                    <a:pt x="555" y="360"/>
                  </a:lnTo>
                  <a:lnTo>
                    <a:pt x="495" y="315"/>
                  </a:lnTo>
                  <a:lnTo>
                    <a:pt x="495" y="180"/>
                  </a:lnTo>
                  <a:lnTo>
                    <a:pt x="420" y="90"/>
                  </a:lnTo>
                  <a:lnTo>
                    <a:pt x="330" y="30"/>
                  </a:lnTo>
                  <a:lnTo>
                    <a:pt x="270" y="15"/>
                  </a:lnTo>
                  <a:lnTo>
                    <a:pt x="195" y="0"/>
                  </a:lnTo>
                  <a:close/>
                </a:path>
              </a:pathLst>
            </a:custGeom>
            <a:solidFill>
              <a:srgbClr val="4A9D4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AutoShape 46"/>
            <p:cNvSpPr>
              <a:spLocks/>
            </p:cNvSpPr>
            <p:nvPr/>
          </p:nvSpPr>
          <p:spPr bwMode="auto">
            <a:xfrm>
              <a:off x="1380" y="513"/>
              <a:ext cx="495" cy="435"/>
            </a:xfrm>
            <a:custGeom>
              <a:avLst/>
              <a:gdLst>
                <a:gd name="T0" fmla="+- 0 1680 1380"/>
                <a:gd name="T1" fmla="*/ T0 w 495"/>
                <a:gd name="T2" fmla="+- 0 513 513"/>
                <a:gd name="T3" fmla="*/ 513 h 435"/>
                <a:gd name="T4" fmla="+- 0 1605 1380"/>
                <a:gd name="T5" fmla="*/ T4 w 495"/>
                <a:gd name="T6" fmla="+- 0 513 513"/>
                <a:gd name="T7" fmla="*/ 513 h 435"/>
                <a:gd name="T8" fmla="+- 0 1515 1380"/>
                <a:gd name="T9" fmla="*/ T8 w 495"/>
                <a:gd name="T10" fmla="+- 0 558 513"/>
                <a:gd name="T11" fmla="*/ 558 h 435"/>
                <a:gd name="T12" fmla="+- 0 1455 1380"/>
                <a:gd name="T13" fmla="*/ T12 w 495"/>
                <a:gd name="T14" fmla="+- 0 648 513"/>
                <a:gd name="T15" fmla="*/ 648 h 435"/>
                <a:gd name="T16" fmla="+- 0 1410 1380"/>
                <a:gd name="T17" fmla="*/ T16 w 495"/>
                <a:gd name="T18" fmla="+- 0 738 513"/>
                <a:gd name="T19" fmla="*/ 738 h 435"/>
                <a:gd name="T20" fmla="+- 0 1395 1380"/>
                <a:gd name="T21" fmla="*/ T20 w 495"/>
                <a:gd name="T22" fmla="+- 0 798 513"/>
                <a:gd name="T23" fmla="*/ 798 h 435"/>
                <a:gd name="T24" fmla="+- 0 1395 1380"/>
                <a:gd name="T25" fmla="*/ T24 w 495"/>
                <a:gd name="T26" fmla="+- 0 858 513"/>
                <a:gd name="T27" fmla="*/ 858 h 435"/>
                <a:gd name="T28" fmla="+- 0 1380 1380"/>
                <a:gd name="T29" fmla="*/ T28 w 495"/>
                <a:gd name="T30" fmla="+- 0 918 513"/>
                <a:gd name="T31" fmla="*/ 918 h 435"/>
                <a:gd name="T32" fmla="+- 0 1395 1380"/>
                <a:gd name="T33" fmla="*/ T32 w 495"/>
                <a:gd name="T34" fmla="+- 0 933 513"/>
                <a:gd name="T35" fmla="*/ 933 h 435"/>
                <a:gd name="T36" fmla="+- 0 1530 1380"/>
                <a:gd name="T37" fmla="*/ T36 w 495"/>
                <a:gd name="T38" fmla="+- 0 933 513"/>
                <a:gd name="T39" fmla="*/ 933 h 435"/>
                <a:gd name="T40" fmla="+- 0 1620 1380"/>
                <a:gd name="T41" fmla="*/ T40 w 495"/>
                <a:gd name="T42" fmla="+- 0 948 513"/>
                <a:gd name="T43" fmla="*/ 948 h 435"/>
                <a:gd name="T44" fmla="+- 0 1650 1380"/>
                <a:gd name="T45" fmla="*/ T44 w 495"/>
                <a:gd name="T46" fmla="+- 0 933 513"/>
                <a:gd name="T47" fmla="*/ 933 h 435"/>
                <a:gd name="T48" fmla="+- 0 1665 1380"/>
                <a:gd name="T49" fmla="*/ T48 w 495"/>
                <a:gd name="T50" fmla="+- 0 858 513"/>
                <a:gd name="T51" fmla="*/ 858 h 435"/>
                <a:gd name="T52" fmla="+- 0 1740 1380"/>
                <a:gd name="T53" fmla="*/ T52 w 495"/>
                <a:gd name="T54" fmla="+- 0 798 513"/>
                <a:gd name="T55" fmla="*/ 798 h 435"/>
                <a:gd name="T56" fmla="+- 0 1815 1380"/>
                <a:gd name="T57" fmla="*/ T56 w 495"/>
                <a:gd name="T58" fmla="+- 0 783 513"/>
                <a:gd name="T59" fmla="*/ 783 h 435"/>
                <a:gd name="T60" fmla="+- 0 1845 1380"/>
                <a:gd name="T61" fmla="*/ T60 w 495"/>
                <a:gd name="T62" fmla="+- 0 783 513"/>
                <a:gd name="T63" fmla="*/ 783 h 435"/>
                <a:gd name="T64" fmla="+- 0 1875 1380"/>
                <a:gd name="T65" fmla="*/ T64 w 495"/>
                <a:gd name="T66" fmla="+- 0 678 513"/>
                <a:gd name="T67" fmla="*/ 678 h 435"/>
                <a:gd name="T68" fmla="+- 0 1875 1380"/>
                <a:gd name="T69" fmla="*/ T68 w 495"/>
                <a:gd name="T70" fmla="+- 0 633 513"/>
                <a:gd name="T71" fmla="*/ 633 h 435"/>
                <a:gd name="T72" fmla="+- 0 1860 1380"/>
                <a:gd name="T73" fmla="*/ T72 w 495"/>
                <a:gd name="T74" fmla="+- 0 588 513"/>
                <a:gd name="T75" fmla="*/ 588 h 435"/>
                <a:gd name="T76" fmla="+- 0 1875 1380"/>
                <a:gd name="T77" fmla="*/ T76 w 495"/>
                <a:gd name="T78" fmla="+- 0 543 513"/>
                <a:gd name="T79" fmla="*/ 543 h 435"/>
                <a:gd name="T80" fmla="+- 0 1860 1380"/>
                <a:gd name="T81" fmla="*/ T80 w 495"/>
                <a:gd name="T82" fmla="+- 0 528 513"/>
                <a:gd name="T83" fmla="*/ 528 h 435"/>
                <a:gd name="T84" fmla="+- 0 1755 1380"/>
                <a:gd name="T85" fmla="*/ T84 w 495"/>
                <a:gd name="T86" fmla="+- 0 528 513"/>
                <a:gd name="T87" fmla="*/ 528 h 435"/>
                <a:gd name="T88" fmla="+- 0 1680 1380"/>
                <a:gd name="T89" fmla="*/ T88 w 495"/>
                <a:gd name="T90" fmla="+- 0 513 513"/>
                <a:gd name="T91" fmla="*/ 513 h 435"/>
                <a:gd name="T92" fmla="+- 0 1815 1380"/>
                <a:gd name="T93" fmla="*/ T92 w 495"/>
                <a:gd name="T94" fmla="+- 0 513 513"/>
                <a:gd name="T95" fmla="*/ 513 h 435"/>
                <a:gd name="T96" fmla="+- 0 1755 1380"/>
                <a:gd name="T97" fmla="*/ T96 w 495"/>
                <a:gd name="T98" fmla="+- 0 528 513"/>
                <a:gd name="T99" fmla="*/ 528 h 435"/>
                <a:gd name="T100" fmla="+- 0 1860 1380"/>
                <a:gd name="T101" fmla="*/ T100 w 495"/>
                <a:gd name="T102" fmla="+- 0 528 513"/>
                <a:gd name="T103" fmla="*/ 528 h 435"/>
                <a:gd name="T104" fmla="+- 0 1815 1380"/>
                <a:gd name="T105" fmla="*/ T104 w 495"/>
                <a:gd name="T106" fmla="+- 0 513 513"/>
                <a:gd name="T107" fmla="*/ 513 h 4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495" h="435">
                  <a:moveTo>
                    <a:pt x="300" y="0"/>
                  </a:moveTo>
                  <a:lnTo>
                    <a:pt x="225" y="0"/>
                  </a:lnTo>
                  <a:lnTo>
                    <a:pt x="135" y="45"/>
                  </a:lnTo>
                  <a:lnTo>
                    <a:pt x="75" y="135"/>
                  </a:lnTo>
                  <a:lnTo>
                    <a:pt x="30" y="225"/>
                  </a:lnTo>
                  <a:lnTo>
                    <a:pt x="15" y="285"/>
                  </a:lnTo>
                  <a:lnTo>
                    <a:pt x="15" y="345"/>
                  </a:lnTo>
                  <a:lnTo>
                    <a:pt x="0" y="405"/>
                  </a:lnTo>
                  <a:lnTo>
                    <a:pt x="15" y="420"/>
                  </a:lnTo>
                  <a:lnTo>
                    <a:pt x="150" y="420"/>
                  </a:lnTo>
                  <a:lnTo>
                    <a:pt x="240" y="435"/>
                  </a:lnTo>
                  <a:lnTo>
                    <a:pt x="270" y="420"/>
                  </a:lnTo>
                  <a:lnTo>
                    <a:pt x="285" y="345"/>
                  </a:lnTo>
                  <a:lnTo>
                    <a:pt x="360" y="285"/>
                  </a:lnTo>
                  <a:lnTo>
                    <a:pt x="435" y="270"/>
                  </a:lnTo>
                  <a:lnTo>
                    <a:pt x="465" y="270"/>
                  </a:lnTo>
                  <a:lnTo>
                    <a:pt x="495" y="165"/>
                  </a:lnTo>
                  <a:lnTo>
                    <a:pt x="495" y="120"/>
                  </a:lnTo>
                  <a:lnTo>
                    <a:pt x="480" y="75"/>
                  </a:lnTo>
                  <a:lnTo>
                    <a:pt x="495" y="30"/>
                  </a:lnTo>
                  <a:lnTo>
                    <a:pt x="480" y="15"/>
                  </a:lnTo>
                  <a:lnTo>
                    <a:pt x="375" y="15"/>
                  </a:lnTo>
                  <a:lnTo>
                    <a:pt x="300" y="0"/>
                  </a:lnTo>
                  <a:close/>
                  <a:moveTo>
                    <a:pt x="435" y="0"/>
                  </a:moveTo>
                  <a:lnTo>
                    <a:pt x="375" y="15"/>
                  </a:lnTo>
                  <a:lnTo>
                    <a:pt x="480" y="15"/>
                  </a:lnTo>
                  <a:lnTo>
                    <a:pt x="43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 y="633"/>
              <a:ext cx="285" cy="195"/>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48"/>
            <p:cNvSpPr>
              <a:spLocks/>
            </p:cNvSpPr>
            <p:nvPr/>
          </p:nvSpPr>
          <p:spPr bwMode="auto">
            <a:xfrm>
              <a:off x="1635" y="783"/>
              <a:ext cx="510" cy="390"/>
            </a:xfrm>
            <a:custGeom>
              <a:avLst/>
              <a:gdLst>
                <a:gd name="T0" fmla="+- 0 1830 1635"/>
                <a:gd name="T1" fmla="*/ T0 w 510"/>
                <a:gd name="T2" fmla="+- 0 783 783"/>
                <a:gd name="T3" fmla="*/ 783 h 390"/>
                <a:gd name="T4" fmla="+- 0 1725 1635"/>
                <a:gd name="T5" fmla="*/ T4 w 510"/>
                <a:gd name="T6" fmla="+- 0 798 783"/>
                <a:gd name="T7" fmla="*/ 798 h 390"/>
                <a:gd name="T8" fmla="+- 0 1650 1635"/>
                <a:gd name="T9" fmla="*/ T8 w 510"/>
                <a:gd name="T10" fmla="+- 0 873 783"/>
                <a:gd name="T11" fmla="*/ 873 h 390"/>
                <a:gd name="T12" fmla="+- 0 1635 1635"/>
                <a:gd name="T13" fmla="*/ T12 w 510"/>
                <a:gd name="T14" fmla="+- 0 978 783"/>
                <a:gd name="T15" fmla="*/ 978 h 390"/>
                <a:gd name="T16" fmla="+- 0 1650 1635"/>
                <a:gd name="T17" fmla="*/ T16 w 510"/>
                <a:gd name="T18" fmla="+- 0 1068 783"/>
                <a:gd name="T19" fmla="*/ 1068 h 390"/>
                <a:gd name="T20" fmla="+- 0 1695 1635"/>
                <a:gd name="T21" fmla="*/ T20 w 510"/>
                <a:gd name="T22" fmla="+- 0 1128 783"/>
                <a:gd name="T23" fmla="*/ 1128 h 390"/>
                <a:gd name="T24" fmla="+- 0 1755 1635"/>
                <a:gd name="T25" fmla="*/ T24 w 510"/>
                <a:gd name="T26" fmla="+- 0 1173 783"/>
                <a:gd name="T27" fmla="*/ 1173 h 390"/>
                <a:gd name="T28" fmla="+- 0 1830 1635"/>
                <a:gd name="T29" fmla="*/ T28 w 510"/>
                <a:gd name="T30" fmla="+- 0 1173 783"/>
                <a:gd name="T31" fmla="*/ 1173 h 390"/>
                <a:gd name="T32" fmla="+- 0 1875 1635"/>
                <a:gd name="T33" fmla="*/ T32 w 510"/>
                <a:gd name="T34" fmla="+- 0 1158 783"/>
                <a:gd name="T35" fmla="*/ 1158 h 390"/>
                <a:gd name="T36" fmla="+- 0 1965 1635"/>
                <a:gd name="T37" fmla="*/ T36 w 510"/>
                <a:gd name="T38" fmla="+- 0 1083 783"/>
                <a:gd name="T39" fmla="*/ 1083 h 390"/>
                <a:gd name="T40" fmla="+- 0 2100 1635"/>
                <a:gd name="T41" fmla="*/ T40 w 510"/>
                <a:gd name="T42" fmla="+- 0 1083 783"/>
                <a:gd name="T43" fmla="*/ 1083 h 390"/>
                <a:gd name="T44" fmla="+- 0 2145 1635"/>
                <a:gd name="T45" fmla="*/ T44 w 510"/>
                <a:gd name="T46" fmla="+- 0 1008 783"/>
                <a:gd name="T47" fmla="*/ 1008 h 390"/>
                <a:gd name="T48" fmla="+- 0 2145 1635"/>
                <a:gd name="T49" fmla="*/ T48 w 510"/>
                <a:gd name="T50" fmla="+- 0 903 783"/>
                <a:gd name="T51" fmla="*/ 903 h 390"/>
                <a:gd name="T52" fmla="+- 0 2095 1635"/>
                <a:gd name="T53" fmla="*/ T52 w 510"/>
                <a:gd name="T54" fmla="+- 0 828 783"/>
                <a:gd name="T55" fmla="*/ 828 h 390"/>
                <a:gd name="T56" fmla="+- 0 1890 1635"/>
                <a:gd name="T57" fmla="*/ T56 w 510"/>
                <a:gd name="T58" fmla="+- 0 828 783"/>
                <a:gd name="T59" fmla="*/ 828 h 390"/>
                <a:gd name="T60" fmla="+- 0 1830 1635"/>
                <a:gd name="T61" fmla="*/ T60 w 510"/>
                <a:gd name="T62" fmla="+- 0 783 783"/>
                <a:gd name="T63" fmla="*/ 783 h 390"/>
                <a:gd name="T64" fmla="+- 0 2100 1635"/>
                <a:gd name="T65" fmla="*/ T64 w 510"/>
                <a:gd name="T66" fmla="+- 0 1083 783"/>
                <a:gd name="T67" fmla="*/ 1083 h 390"/>
                <a:gd name="T68" fmla="+- 0 1965 1635"/>
                <a:gd name="T69" fmla="*/ T68 w 510"/>
                <a:gd name="T70" fmla="+- 0 1083 783"/>
                <a:gd name="T71" fmla="*/ 1083 h 390"/>
                <a:gd name="T72" fmla="+- 0 2025 1635"/>
                <a:gd name="T73" fmla="*/ T72 w 510"/>
                <a:gd name="T74" fmla="+- 0 1113 783"/>
                <a:gd name="T75" fmla="*/ 1113 h 390"/>
                <a:gd name="T76" fmla="+- 0 2100 1635"/>
                <a:gd name="T77" fmla="*/ T76 w 510"/>
                <a:gd name="T78" fmla="+- 0 1083 783"/>
                <a:gd name="T79" fmla="*/ 1083 h 390"/>
                <a:gd name="T80" fmla="+- 0 1995 1635"/>
                <a:gd name="T81" fmla="*/ T80 w 510"/>
                <a:gd name="T82" fmla="+- 0 783 783"/>
                <a:gd name="T83" fmla="*/ 783 h 390"/>
                <a:gd name="T84" fmla="+- 0 1935 1635"/>
                <a:gd name="T85" fmla="*/ T84 w 510"/>
                <a:gd name="T86" fmla="+- 0 783 783"/>
                <a:gd name="T87" fmla="*/ 783 h 390"/>
                <a:gd name="T88" fmla="+- 0 1890 1635"/>
                <a:gd name="T89" fmla="*/ T88 w 510"/>
                <a:gd name="T90" fmla="+- 0 828 783"/>
                <a:gd name="T91" fmla="*/ 828 h 390"/>
                <a:gd name="T92" fmla="+- 0 2095 1635"/>
                <a:gd name="T93" fmla="*/ T92 w 510"/>
                <a:gd name="T94" fmla="+- 0 828 783"/>
                <a:gd name="T95" fmla="*/ 828 h 390"/>
                <a:gd name="T96" fmla="+- 0 2085 1635"/>
                <a:gd name="T97" fmla="*/ T96 w 510"/>
                <a:gd name="T98" fmla="+- 0 813 783"/>
                <a:gd name="T99" fmla="*/ 813 h 390"/>
                <a:gd name="T100" fmla="+- 0 1995 1635"/>
                <a:gd name="T101" fmla="*/ T100 w 510"/>
                <a:gd name="T102" fmla="+- 0 783 783"/>
                <a:gd name="T103" fmla="*/ 783 h 3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Lst>
              <a:rect l="0" t="0" r="r" b="b"/>
              <a:pathLst>
                <a:path w="510" h="390">
                  <a:moveTo>
                    <a:pt x="195" y="0"/>
                  </a:moveTo>
                  <a:lnTo>
                    <a:pt x="90" y="15"/>
                  </a:lnTo>
                  <a:lnTo>
                    <a:pt x="15" y="90"/>
                  </a:lnTo>
                  <a:lnTo>
                    <a:pt x="0" y="195"/>
                  </a:lnTo>
                  <a:lnTo>
                    <a:pt x="15" y="285"/>
                  </a:lnTo>
                  <a:lnTo>
                    <a:pt x="60" y="345"/>
                  </a:lnTo>
                  <a:lnTo>
                    <a:pt x="120" y="390"/>
                  </a:lnTo>
                  <a:lnTo>
                    <a:pt x="195" y="390"/>
                  </a:lnTo>
                  <a:lnTo>
                    <a:pt x="240" y="375"/>
                  </a:lnTo>
                  <a:lnTo>
                    <a:pt x="330" y="300"/>
                  </a:lnTo>
                  <a:lnTo>
                    <a:pt x="465" y="300"/>
                  </a:lnTo>
                  <a:lnTo>
                    <a:pt x="510" y="225"/>
                  </a:lnTo>
                  <a:lnTo>
                    <a:pt x="510" y="120"/>
                  </a:lnTo>
                  <a:lnTo>
                    <a:pt x="460" y="45"/>
                  </a:lnTo>
                  <a:lnTo>
                    <a:pt x="255" y="45"/>
                  </a:lnTo>
                  <a:lnTo>
                    <a:pt x="195" y="0"/>
                  </a:lnTo>
                  <a:close/>
                  <a:moveTo>
                    <a:pt x="465" y="300"/>
                  </a:moveTo>
                  <a:lnTo>
                    <a:pt x="330" y="300"/>
                  </a:lnTo>
                  <a:lnTo>
                    <a:pt x="390" y="330"/>
                  </a:lnTo>
                  <a:lnTo>
                    <a:pt x="465" y="300"/>
                  </a:lnTo>
                  <a:close/>
                  <a:moveTo>
                    <a:pt x="360" y="0"/>
                  </a:moveTo>
                  <a:lnTo>
                    <a:pt x="300" y="0"/>
                  </a:lnTo>
                  <a:lnTo>
                    <a:pt x="255" y="45"/>
                  </a:lnTo>
                  <a:lnTo>
                    <a:pt x="460" y="45"/>
                  </a:lnTo>
                  <a:lnTo>
                    <a:pt x="450" y="30"/>
                  </a:lnTo>
                  <a:lnTo>
                    <a:pt x="36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p:cNvSpPr>
              <a:spLocks/>
            </p:cNvSpPr>
            <p:nvPr/>
          </p:nvSpPr>
          <p:spPr bwMode="auto">
            <a:xfrm>
              <a:off x="1935" y="1083"/>
              <a:ext cx="75" cy="75"/>
            </a:xfrm>
            <a:custGeom>
              <a:avLst/>
              <a:gdLst>
                <a:gd name="T0" fmla="+- 0 1965 1935"/>
                <a:gd name="T1" fmla="*/ T0 w 75"/>
                <a:gd name="T2" fmla="+- 0 1083 1083"/>
                <a:gd name="T3" fmla="*/ 1083 h 75"/>
                <a:gd name="T4" fmla="+- 0 1935 1935"/>
                <a:gd name="T5" fmla="*/ T4 w 75"/>
                <a:gd name="T6" fmla="+- 0 1113 1083"/>
                <a:gd name="T7" fmla="*/ 1113 h 75"/>
                <a:gd name="T8" fmla="+- 0 1950 1935"/>
                <a:gd name="T9" fmla="*/ T8 w 75"/>
                <a:gd name="T10" fmla="+- 0 1158 1083"/>
                <a:gd name="T11" fmla="*/ 1158 h 75"/>
                <a:gd name="T12" fmla="+- 0 2010 1935"/>
                <a:gd name="T13" fmla="*/ T12 w 75"/>
                <a:gd name="T14" fmla="+- 0 1158 1083"/>
                <a:gd name="T15" fmla="*/ 1158 h 75"/>
                <a:gd name="T16" fmla="+- 0 1995 1935"/>
                <a:gd name="T17" fmla="*/ T16 w 75"/>
                <a:gd name="T18" fmla="+- 0 1098 1083"/>
                <a:gd name="T19" fmla="*/ 1098 h 75"/>
                <a:gd name="T20" fmla="+- 0 1965 1935"/>
                <a:gd name="T21" fmla="*/ T20 w 75"/>
                <a:gd name="T22" fmla="+- 0 1083 1083"/>
                <a:gd name="T23" fmla="*/ 1083 h 75"/>
              </a:gdLst>
              <a:ahLst/>
              <a:cxnLst>
                <a:cxn ang="0">
                  <a:pos x="T1" y="T3"/>
                </a:cxn>
                <a:cxn ang="0">
                  <a:pos x="T5" y="T7"/>
                </a:cxn>
                <a:cxn ang="0">
                  <a:pos x="T9" y="T11"/>
                </a:cxn>
                <a:cxn ang="0">
                  <a:pos x="T13" y="T15"/>
                </a:cxn>
                <a:cxn ang="0">
                  <a:pos x="T17" y="T19"/>
                </a:cxn>
                <a:cxn ang="0">
                  <a:pos x="T21" y="T23"/>
                </a:cxn>
              </a:cxnLst>
              <a:rect l="0" t="0" r="r" b="b"/>
              <a:pathLst>
                <a:path w="75" h="75">
                  <a:moveTo>
                    <a:pt x="30" y="0"/>
                  </a:moveTo>
                  <a:lnTo>
                    <a:pt x="0" y="30"/>
                  </a:lnTo>
                  <a:lnTo>
                    <a:pt x="15" y="75"/>
                  </a:lnTo>
                  <a:lnTo>
                    <a:pt x="75" y="75"/>
                  </a:lnTo>
                  <a:lnTo>
                    <a:pt x="60" y="15"/>
                  </a:lnTo>
                  <a:lnTo>
                    <a:pt x="30" y="0"/>
                  </a:lnTo>
                  <a:close/>
                </a:path>
              </a:pathLst>
            </a:custGeom>
            <a:solidFill>
              <a:srgbClr val="8A954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AutoShape 50"/>
            <p:cNvSpPr>
              <a:spLocks/>
            </p:cNvSpPr>
            <p:nvPr/>
          </p:nvSpPr>
          <p:spPr bwMode="auto">
            <a:xfrm>
              <a:off x="1965" y="648"/>
              <a:ext cx="1230" cy="540"/>
            </a:xfrm>
            <a:custGeom>
              <a:avLst/>
              <a:gdLst>
                <a:gd name="T0" fmla="+- 0 1965 1965"/>
                <a:gd name="T1" fmla="*/ T0 w 1230"/>
                <a:gd name="T2" fmla="+- 0 663 648"/>
                <a:gd name="T3" fmla="*/ 663 h 540"/>
                <a:gd name="T4" fmla="+- 0 1965 1965"/>
                <a:gd name="T5" fmla="*/ T4 w 1230"/>
                <a:gd name="T6" fmla="+- 0 783 648"/>
                <a:gd name="T7" fmla="*/ 783 h 540"/>
                <a:gd name="T8" fmla="+- 0 2055 1965"/>
                <a:gd name="T9" fmla="*/ T8 w 1230"/>
                <a:gd name="T10" fmla="+- 0 798 648"/>
                <a:gd name="T11" fmla="*/ 798 h 540"/>
                <a:gd name="T12" fmla="+- 0 2115 1965"/>
                <a:gd name="T13" fmla="*/ T12 w 1230"/>
                <a:gd name="T14" fmla="+- 0 858 648"/>
                <a:gd name="T15" fmla="*/ 858 h 540"/>
                <a:gd name="T16" fmla="+- 0 2145 1965"/>
                <a:gd name="T17" fmla="*/ T16 w 1230"/>
                <a:gd name="T18" fmla="+- 0 918 648"/>
                <a:gd name="T19" fmla="*/ 918 h 540"/>
                <a:gd name="T20" fmla="+- 0 2145 1965"/>
                <a:gd name="T21" fmla="*/ T20 w 1230"/>
                <a:gd name="T22" fmla="+- 0 978 648"/>
                <a:gd name="T23" fmla="*/ 978 h 540"/>
                <a:gd name="T24" fmla="+- 0 2220 1965"/>
                <a:gd name="T25" fmla="*/ T24 w 1230"/>
                <a:gd name="T26" fmla="+- 0 1023 648"/>
                <a:gd name="T27" fmla="*/ 1023 h 540"/>
                <a:gd name="T28" fmla="+- 0 2370 1965"/>
                <a:gd name="T29" fmla="*/ T28 w 1230"/>
                <a:gd name="T30" fmla="+- 0 1128 648"/>
                <a:gd name="T31" fmla="*/ 1128 h 540"/>
                <a:gd name="T32" fmla="+- 0 2475 1965"/>
                <a:gd name="T33" fmla="*/ T32 w 1230"/>
                <a:gd name="T34" fmla="+- 0 1188 648"/>
                <a:gd name="T35" fmla="*/ 1188 h 540"/>
                <a:gd name="T36" fmla="+- 0 2520 1965"/>
                <a:gd name="T37" fmla="*/ T36 w 1230"/>
                <a:gd name="T38" fmla="+- 0 1188 648"/>
                <a:gd name="T39" fmla="*/ 1188 h 540"/>
                <a:gd name="T40" fmla="+- 0 2625 1965"/>
                <a:gd name="T41" fmla="*/ T40 w 1230"/>
                <a:gd name="T42" fmla="+- 0 1143 648"/>
                <a:gd name="T43" fmla="*/ 1143 h 540"/>
                <a:gd name="T44" fmla="+- 0 2735 1965"/>
                <a:gd name="T45" fmla="*/ T44 w 1230"/>
                <a:gd name="T46" fmla="+- 0 1083 648"/>
                <a:gd name="T47" fmla="*/ 1083 h 540"/>
                <a:gd name="T48" fmla="+- 0 2505 1965"/>
                <a:gd name="T49" fmla="*/ T48 w 1230"/>
                <a:gd name="T50" fmla="+- 0 1083 648"/>
                <a:gd name="T51" fmla="*/ 1083 h 540"/>
                <a:gd name="T52" fmla="+- 0 2400 1965"/>
                <a:gd name="T53" fmla="*/ T52 w 1230"/>
                <a:gd name="T54" fmla="+- 0 1008 648"/>
                <a:gd name="T55" fmla="*/ 1008 h 540"/>
                <a:gd name="T56" fmla="+- 0 2250 1965"/>
                <a:gd name="T57" fmla="*/ T56 w 1230"/>
                <a:gd name="T58" fmla="+- 0 903 648"/>
                <a:gd name="T59" fmla="*/ 903 h 540"/>
                <a:gd name="T60" fmla="+- 0 2100 1965"/>
                <a:gd name="T61" fmla="*/ T60 w 1230"/>
                <a:gd name="T62" fmla="+- 0 783 648"/>
                <a:gd name="T63" fmla="*/ 783 h 540"/>
                <a:gd name="T64" fmla="+- 0 1980 1965"/>
                <a:gd name="T65" fmla="*/ T64 w 1230"/>
                <a:gd name="T66" fmla="+- 0 678 648"/>
                <a:gd name="T67" fmla="*/ 678 h 540"/>
                <a:gd name="T68" fmla="+- 0 1965 1965"/>
                <a:gd name="T69" fmla="*/ T68 w 1230"/>
                <a:gd name="T70" fmla="+- 0 663 648"/>
                <a:gd name="T71" fmla="*/ 663 h 540"/>
                <a:gd name="T72" fmla="+- 0 3195 1965"/>
                <a:gd name="T73" fmla="*/ T72 w 1230"/>
                <a:gd name="T74" fmla="+- 0 648 648"/>
                <a:gd name="T75" fmla="*/ 648 h 540"/>
                <a:gd name="T76" fmla="+- 0 3135 1965"/>
                <a:gd name="T77" fmla="*/ T76 w 1230"/>
                <a:gd name="T78" fmla="+- 0 723 648"/>
                <a:gd name="T79" fmla="*/ 723 h 540"/>
                <a:gd name="T80" fmla="+- 0 2955 1965"/>
                <a:gd name="T81" fmla="*/ T80 w 1230"/>
                <a:gd name="T82" fmla="+- 0 843 648"/>
                <a:gd name="T83" fmla="*/ 843 h 540"/>
                <a:gd name="T84" fmla="+- 0 2625 1965"/>
                <a:gd name="T85" fmla="*/ T84 w 1230"/>
                <a:gd name="T86" fmla="+- 0 1053 648"/>
                <a:gd name="T87" fmla="*/ 1053 h 540"/>
                <a:gd name="T88" fmla="+- 0 2550 1965"/>
                <a:gd name="T89" fmla="*/ T88 w 1230"/>
                <a:gd name="T90" fmla="+- 0 1083 648"/>
                <a:gd name="T91" fmla="*/ 1083 h 540"/>
                <a:gd name="T92" fmla="+- 0 2735 1965"/>
                <a:gd name="T93" fmla="*/ T92 w 1230"/>
                <a:gd name="T94" fmla="+- 0 1083 648"/>
                <a:gd name="T95" fmla="*/ 1083 h 540"/>
                <a:gd name="T96" fmla="+- 0 2790 1965"/>
                <a:gd name="T97" fmla="*/ T96 w 1230"/>
                <a:gd name="T98" fmla="+- 0 1053 648"/>
                <a:gd name="T99" fmla="*/ 1053 h 540"/>
                <a:gd name="T100" fmla="+- 0 3000 1965"/>
                <a:gd name="T101" fmla="*/ T100 w 1230"/>
                <a:gd name="T102" fmla="+- 0 903 648"/>
                <a:gd name="T103" fmla="*/ 903 h 540"/>
                <a:gd name="T104" fmla="+- 0 3180 1965"/>
                <a:gd name="T105" fmla="*/ T104 w 1230"/>
                <a:gd name="T106" fmla="+- 0 783 648"/>
                <a:gd name="T107" fmla="*/ 783 h 540"/>
                <a:gd name="T108" fmla="+- 0 3195 1965"/>
                <a:gd name="T109" fmla="*/ T108 w 1230"/>
                <a:gd name="T110" fmla="+- 0 723 648"/>
                <a:gd name="T111" fmla="*/ 723 h 540"/>
                <a:gd name="T112" fmla="+- 0 3195 1965"/>
                <a:gd name="T113" fmla="*/ T112 w 1230"/>
                <a:gd name="T114" fmla="+- 0 648 648"/>
                <a:gd name="T115" fmla="*/ 648 h 5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230" h="540">
                  <a:moveTo>
                    <a:pt x="0" y="15"/>
                  </a:moveTo>
                  <a:lnTo>
                    <a:pt x="0" y="135"/>
                  </a:lnTo>
                  <a:lnTo>
                    <a:pt x="90" y="150"/>
                  </a:lnTo>
                  <a:lnTo>
                    <a:pt x="150" y="210"/>
                  </a:lnTo>
                  <a:lnTo>
                    <a:pt x="180" y="270"/>
                  </a:lnTo>
                  <a:lnTo>
                    <a:pt x="180" y="330"/>
                  </a:lnTo>
                  <a:lnTo>
                    <a:pt x="255" y="375"/>
                  </a:lnTo>
                  <a:lnTo>
                    <a:pt x="405" y="480"/>
                  </a:lnTo>
                  <a:lnTo>
                    <a:pt x="510" y="540"/>
                  </a:lnTo>
                  <a:lnTo>
                    <a:pt x="555" y="540"/>
                  </a:lnTo>
                  <a:lnTo>
                    <a:pt x="660" y="495"/>
                  </a:lnTo>
                  <a:lnTo>
                    <a:pt x="770" y="435"/>
                  </a:lnTo>
                  <a:lnTo>
                    <a:pt x="540" y="435"/>
                  </a:lnTo>
                  <a:lnTo>
                    <a:pt x="435" y="360"/>
                  </a:lnTo>
                  <a:lnTo>
                    <a:pt x="285" y="255"/>
                  </a:lnTo>
                  <a:lnTo>
                    <a:pt x="135" y="135"/>
                  </a:lnTo>
                  <a:lnTo>
                    <a:pt x="15" y="30"/>
                  </a:lnTo>
                  <a:lnTo>
                    <a:pt x="0" y="15"/>
                  </a:lnTo>
                  <a:close/>
                  <a:moveTo>
                    <a:pt x="1230" y="0"/>
                  </a:moveTo>
                  <a:lnTo>
                    <a:pt x="1170" y="75"/>
                  </a:lnTo>
                  <a:lnTo>
                    <a:pt x="990" y="195"/>
                  </a:lnTo>
                  <a:lnTo>
                    <a:pt x="660" y="405"/>
                  </a:lnTo>
                  <a:lnTo>
                    <a:pt x="585" y="435"/>
                  </a:lnTo>
                  <a:lnTo>
                    <a:pt x="770" y="435"/>
                  </a:lnTo>
                  <a:lnTo>
                    <a:pt x="825" y="405"/>
                  </a:lnTo>
                  <a:lnTo>
                    <a:pt x="1035" y="255"/>
                  </a:lnTo>
                  <a:lnTo>
                    <a:pt x="1215" y="135"/>
                  </a:lnTo>
                  <a:lnTo>
                    <a:pt x="1230" y="75"/>
                  </a:lnTo>
                  <a:lnTo>
                    <a:pt x="1230" y="0"/>
                  </a:lnTo>
                  <a:close/>
                </a:path>
              </a:pathLst>
            </a:custGeom>
            <a:solidFill>
              <a:srgbClr val="A76E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AutoShape 51"/>
            <p:cNvSpPr>
              <a:spLocks/>
            </p:cNvSpPr>
            <p:nvPr/>
          </p:nvSpPr>
          <p:spPr bwMode="auto">
            <a:xfrm>
              <a:off x="2385" y="-147"/>
              <a:ext cx="705" cy="315"/>
            </a:xfrm>
            <a:custGeom>
              <a:avLst/>
              <a:gdLst>
                <a:gd name="T0" fmla="+- 0 2445 2385"/>
                <a:gd name="T1" fmla="*/ T0 w 705"/>
                <a:gd name="T2" fmla="+- 0 -147 -147"/>
                <a:gd name="T3" fmla="*/ -147 h 315"/>
                <a:gd name="T4" fmla="+- 0 2385 2385"/>
                <a:gd name="T5" fmla="*/ T4 w 705"/>
                <a:gd name="T6" fmla="+- 0 -132 -147"/>
                <a:gd name="T7" fmla="*/ -132 h 315"/>
                <a:gd name="T8" fmla="+- 0 2415 2385"/>
                <a:gd name="T9" fmla="*/ T8 w 705"/>
                <a:gd name="T10" fmla="+- 0 -102 -147"/>
                <a:gd name="T11" fmla="*/ -102 h 315"/>
                <a:gd name="T12" fmla="+- 0 2445 2385"/>
                <a:gd name="T13" fmla="*/ T12 w 705"/>
                <a:gd name="T14" fmla="+- 0 -57 -147"/>
                <a:gd name="T15" fmla="*/ -57 h 315"/>
                <a:gd name="T16" fmla="+- 0 2460 2385"/>
                <a:gd name="T17" fmla="*/ T16 w 705"/>
                <a:gd name="T18" fmla="+- 0 48 -147"/>
                <a:gd name="T19" fmla="*/ 48 h 315"/>
                <a:gd name="T20" fmla="+- 0 2490 2385"/>
                <a:gd name="T21" fmla="*/ T20 w 705"/>
                <a:gd name="T22" fmla="+- 0 168 -147"/>
                <a:gd name="T23" fmla="*/ 168 h 315"/>
                <a:gd name="T24" fmla="+- 0 2535 2385"/>
                <a:gd name="T25" fmla="*/ T24 w 705"/>
                <a:gd name="T26" fmla="+- 0 108 -147"/>
                <a:gd name="T27" fmla="*/ 108 h 315"/>
                <a:gd name="T28" fmla="+- 0 2580 2385"/>
                <a:gd name="T29" fmla="*/ T28 w 705"/>
                <a:gd name="T30" fmla="+- 0 78 -147"/>
                <a:gd name="T31" fmla="*/ 78 h 315"/>
                <a:gd name="T32" fmla="+- 0 3090 2385"/>
                <a:gd name="T33" fmla="*/ T32 w 705"/>
                <a:gd name="T34" fmla="+- 0 78 -147"/>
                <a:gd name="T35" fmla="*/ 78 h 315"/>
                <a:gd name="T36" fmla="+- 0 3090 2385"/>
                <a:gd name="T37" fmla="*/ T36 w 705"/>
                <a:gd name="T38" fmla="+- 0 -12 -147"/>
                <a:gd name="T39" fmla="*/ -12 h 315"/>
                <a:gd name="T40" fmla="+- 0 2805 2385"/>
                <a:gd name="T41" fmla="*/ T40 w 705"/>
                <a:gd name="T42" fmla="+- 0 -12 -147"/>
                <a:gd name="T43" fmla="*/ -12 h 315"/>
                <a:gd name="T44" fmla="+- 0 2745 2385"/>
                <a:gd name="T45" fmla="*/ T44 w 705"/>
                <a:gd name="T46" fmla="+- 0 -42 -147"/>
                <a:gd name="T47" fmla="*/ -42 h 315"/>
                <a:gd name="T48" fmla="+- 0 2565 2385"/>
                <a:gd name="T49" fmla="*/ T48 w 705"/>
                <a:gd name="T50" fmla="+- 0 -42 -147"/>
                <a:gd name="T51" fmla="*/ -42 h 315"/>
                <a:gd name="T52" fmla="+- 0 2520 2385"/>
                <a:gd name="T53" fmla="*/ T52 w 705"/>
                <a:gd name="T54" fmla="+- 0 -117 -147"/>
                <a:gd name="T55" fmla="*/ -117 h 315"/>
                <a:gd name="T56" fmla="+- 0 2445 2385"/>
                <a:gd name="T57" fmla="*/ T56 w 705"/>
                <a:gd name="T58" fmla="+- 0 -147 -147"/>
                <a:gd name="T59" fmla="*/ -147 h 315"/>
                <a:gd name="T60" fmla="+- 0 3090 2385"/>
                <a:gd name="T61" fmla="*/ T60 w 705"/>
                <a:gd name="T62" fmla="+- 0 78 -147"/>
                <a:gd name="T63" fmla="*/ 78 h 315"/>
                <a:gd name="T64" fmla="+- 0 2790 2385"/>
                <a:gd name="T65" fmla="*/ T64 w 705"/>
                <a:gd name="T66" fmla="+- 0 78 -147"/>
                <a:gd name="T67" fmla="*/ 78 h 315"/>
                <a:gd name="T68" fmla="+- 0 2805 2385"/>
                <a:gd name="T69" fmla="*/ T68 w 705"/>
                <a:gd name="T70" fmla="+- 0 93 -147"/>
                <a:gd name="T71" fmla="*/ 93 h 315"/>
                <a:gd name="T72" fmla="+- 0 2880 2385"/>
                <a:gd name="T73" fmla="*/ T72 w 705"/>
                <a:gd name="T74" fmla="+- 0 153 -147"/>
                <a:gd name="T75" fmla="*/ 153 h 315"/>
                <a:gd name="T76" fmla="+- 0 2940 2385"/>
                <a:gd name="T77" fmla="*/ T76 w 705"/>
                <a:gd name="T78" fmla="+- 0 168 -147"/>
                <a:gd name="T79" fmla="*/ 168 h 315"/>
                <a:gd name="T80" fmla="+- 0 3015 2385"/>
                <a:gd name="T81" fmla="*/ T80 w 705"/>
                <a:gd name="T82" fmla="+- 0 168 -147"/>
                <a:gd name="T83" fmla="*/ 168 h 315"/>
                <a:gd name="T84" fmla="+- 0 3060 2385"/>
                <a:gd name="T85" fmla="*/ T84 w 705"/>
                <a:gd name="T86" fmla="+- 0 123 -147"/>
                <a:gd name="T87" fmla="*/ 123 h 315"/>
                <a:gd name="T88" fmla="+- 0 3090 2385"/>
                <a:gd name="T89" fmla="*/ T88 w 705"/>
                <a:gd name="T90" fmla="+- 0 78 -147"/>
                <a:gd name="T91" fmla="*/ 78 h 315"/>
                <a:gd name="T92" fmla="+- 0 2790 2385"/>
                <a:gd name="T93" fmla="*/ T92 w 705"/>
                <a:gd name="T94" fmla="+- 0 78 -147"/>
                <a:gd name="T95" fmla="*/ 78 h 315"/>
                <a:gd name="T96" fmla="+- 0 2580 2385"/>
                <a:gd name="T97" fmla="*/ T96 w 705"/>
                <a:gd name="T98" fmla="+- 0 78 -147"/>
                <a:gd name="T99" fmla="*/ 78 h 315"/>
                <a:gd name="T100" fmla="+- 0 2610 2385"/>
                <a:gd name="T101" fmla="*/ T100 w 705"/>
                <a:gd name="T102" fmla="+- 0 93 -147"/>
                <a:gd name="T103" fmla="*/ 93 h 315"/>
                <a:gd name="T104" fmla="+- 0 2715 2385"/>
                <a:gd name="T105" fmla="*/ T104 w 705"/>
                <a:gd name="T106" fmla="+- 0 93 -147"/>
                <a:gd name="T107" fmla="*/ 93 h 315"/>
                <a:gd name="T108" fmla="+- 0 2790 2385"/>
                <a:gd name="T109" fmla="*/ T108 w 705"/>
                <a:gd name="T110" fmla="+- 0 78 -147"/>
                <a:gd name="T111" fmla="*/ 78 h 315"/>
                <a:gd name="T112" fmla="+- 0 2985 2385"/>
                <a:gd name="T113" fmla="*/ T112 w 705"/>
                <a:gd name="T114" fmla="+- 0 -117 -147"/>
                <a:gd name="T115" fmla="*/ -117 h 315"/>
                <a:gd name="T116" fmla="+- 0 2910 2385"/>
                <a:gd name="T117" fmla="*/ T116 w 705"/>
                <a:gd name="T118" fmla="+- 0 -117 -147"/>
                <a:gd name="T119" fmla="*/ -117 h 315"/>
                <a:gd name="T120" fmla="+- 0 2850 2385"/>
                <a:gd name="T121" fmla="*/ T120 w 705"/>
                <a:gd name="T122" fmla="+- 0 -87 -147"/>
                <a:gd name="T123" fmla="*/ -87 h 315"/>
                <a:gd name="T124" fmla="+- 0 2805 2385"/>
                <a:gd name="T125" fmla="*/ T124 w 705"/>
                <a:gd name="T126" fmla="+- 0 -12 -147"/>
                <a:gd name="T127" fmla="*/ -12 h 315"/>
                <a:gd name="T128" fmla="+- 0 3090 2385"/>
                <a:gd name="T129" fmla="*/ T128 w 705"/>
                <a:gd name="T130" fmla="+- 0 -12 -147"/>
                <a:gd name="T131" fmla="*/ -12 h 315"/>
                <a:gd name="T132" fmla="+- 0 3090 2385"/>
                <a:gd name="T133" fmla="*/ T132 w 705"/>
                <a:gd name="T134" fmla="+- 0 -42 -147"/>
                <a:gd name="T135" fmla="*/ -42 h 315"/>
                <a:gd name="T136" fmla="+- 0 3060 2385"/>
                <a:gd name="T137" fmla="*/ T136 w 705"/>
                <a:gd name="T138" fmla="+- 0 -87 -147"/>
                <a:gd name="T139" fmla="*/ -87 h 315"/>
                <a:gd name="T140" fmla="+- 0 2985 2385"/>
                <a:gd name="T141" fmla="*/ T140 w 705"/>
                <a:gd name="T142" fmla="+- 0 -117 -147"/>
                <a:gd name="T143" fmla="*/ -117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705" h="315">
                  <a:moveTo>
                    <a:pt x="60" y="0"/>
                  </a:moveTo>
                  <a:lnTo>
                    <a:pt x="0" y="15"/>
                  </a:lnTo>
                  <a:lnTo>
                    <a:pt x="30" y="45"/>
                  </a:lnTo>
                  <a:lnTo>
                    <a:pt x="60" y="90"/>
                  </a:lnTo>
                  <a:lnTo>
                    <a:pt x="75" y="195"/>
                  </a:lnTo>
                  <a:lnTo>
                    <a:pt x="105" y="315"/>
                  </a:lnTo>
                  <a:lnTo>
                    <a:pt x="150" y="255"/>
                  </a:lnTo>
                  <a:lnTo>
                    <a:pt x="195" y="225"/>
                  </a:lnTo>
                  <a:lnTo>
                    <a:pt x="705" y="225"/>
                  </a:lnTo>
                  <a:lnTo>
                    <a:pt x="705" y="135"/>
                  </a:lnTo>
                  <a:lnTo>
                    <a:pt x="420" y="135"/>
                  </a:lnTo>
                  <a:lnTo>
                    <a:pt x="360" y="105"/>
                  </a:lnTo>
                  <a:lnTo>
                    <a:pt x="180" y="105"/>
                  </a:lnTo>
                  <a:lnTo>
                    <a:pt x="135" y="30"/>
                  </a:lnTo>
                  <a:lnTo>
                    <a:pt x="60" y="0"/>
                  </a:lnTo>
                  <a:close/>
                  <a:moveTo>
                    <a:pt x="705" y="225"/>
                  </a:moveTo>
                  <a:lnTo>
                    <a:pt x="405" y="225"/>
                  </a:lnTo>
                  <a:lnTo>
                    <a:pt x="420" y="240"/>
                  </a:lnTo>
                  <a:lnTo>
                    <a:pt x="495" y="300"/>
                  </a:lnTo>
                  <a:lnTo>
                    <a:pt x="555" y="315"/>
                  </a:lnTo>
                  <a:lnTo>
                    <a:pt x="630" y="315"/>
                  </a:lnTo>
                  <a:lnTo>
                    <a:pt x="675" y="270"/>
                  </a:lnTo>
                  <a:lnTo>
                    <a:pt x="705" y="225"/>
                  </a:lnTo>
                  <a:close/>
                  <a:moveTo>
                    <a:pt x="405" y="225"/>
                  </a:moveTo>
                  <a:lnTo>
                    <a:pt x="195" y="225"/>
                  </a:lnTo>
                  <a:lnTo>
                    <a:pt x="225" y="240"/>
                  </a:lnTo>
                  <a:lnTo>
                    <a:pt x="330" y="240"/>
                  </a:lnTo>
                  <a:lnTo>
                    <a:pt x="405" y="225"/>
                  </a:lnTo>
                  <a:close/>
                  <a:moveTo>
                    <a:pt x="600" y="30"/>
                  </a:moveTo>
                  <a:lnTo>
                    <a:pt x="525" y="30"/>
                  </a:lnTo>
                  <a:lnTo>
                    <a:pt x="465" y="60"/>
                  </a:lnTo>
                  <a:lnTo>
                    <a:pt x="420" y="135"/>
                  </a:lnTo>
                  <a:lnTo>
                    <a:pt x="705" y="135"/>
                  </a:lnTo>
                  <a:lnTo>
                    <a:pt x="705" y="105"/>
                  </a:lnTo>
                  <a:lnTo>
                    <a:pt x="675" y="60"/>
                  </a:lnTo>
                  <a:lnTo>
                    <a:pt x="600" y="30"/>
                  </a:lnTo>
                  <a:close/>
                </a:path>
              </a:pathLst>
            </a:custGeom>
            <a:solidFill>
              <a:srgbClr val="73739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AutoShape 52"/>
            <p:cNvSpPr>
              <a:spLocks/>
            </p:cNvSpPr>
            <p:nvPr/>
          </p:nvSpPr>
          <p:spPr bwMode="auto">
            <a:xfrm>
              <a:off x="1920" y="-222"/>
              <a:ext cx="555" cy="810"/>
            </a:xfrm>
            <a:custGeom>
              <a:avLst/>
              <a:gdLst>
                <a:gd name="T0" fmla="+- 0 2115 1920"/>
                <a:gd name="T1" fmla="*/ T0 w 555"/>
                <a:gd name="T2" fmla="+- 0 -222 -222"/>
                <a:gd name="T3" fmla="*/ -222 h 810"/>
                <a:gd name="T4" fmla="+- 0 2100 1920"/>
                <a:gd name="T5" fmla="*/ T4 w 555"/>
                <a:gd name="T6" fmla="+- 0 -162 -222"/>
                <a:gd name="T7" fmla="*/ -162 h 810"/>
                <a:gd name="T8" fmla="+- 0 2040 1920"/>
                <a:gd name="T9" fmla="*/ T8 w 555"/>
                <a:gd name="T10" fmla="+- 0 -117 -222"/>
                <a:gd name="T11" fmla="*/ -117 h 810"/>
                <a:gd name="T12" fmla="+- 0 1980 1920"/>
                <a:gd name="T13" fmla="*/ T12 w 555"/>
                <a:gd name="T14" fmla="+- 0 3 -222"/>
                <a:gd name="T15" fmla="*/ 3 h 810"/>
                <a:gd name="T16" fmla="+- 0 1950 1920"/>
                <a:gd name="T17" fmla="*/ T16 w 555"/>
                <a:gd name="T18" fmla="+- 0 168 -222"/>
                <a:gd name="T19" fmla="*/ 168 h 810"/>
                <a:gd name="T20" fmla="+- 0 1920 1920"/>
                <a:gd name="T21" fmla="*/ T20 w 555"/>
                <a:gd name="T22" fmla="+- 0 348 -222"/>
                <a:gd name="T23" fmla="*/ 348 h 810"/>
                <a:gd name="T24" fmla="+- 0 1920 1920"/>
                <a:gd name="T25" fmla="*/ T24 w 555"/>
                <a:gd name="T26" fmla="+- 0 528 -222"/>
                <a:gd name="T27" fmla="*/ 528 h 810"/>
                <a:gd name="T28" fmla="+- 0 1965 1920"/>
                <a:gd name="T29" fmla="*/ T28 w 555"/>
                <a:gd name="T30" fmla="+- 0 573 -222"/>
                <a:gd name="T31" fmla="*/ 573 h 810"/>
                <a:gd name="T32" fmla="+- 0 2010 1920"/>
                <a:gd name="T33" fmla="*/ T32 w 555"/>
                <a:gd name="T34" fmla="+- 0 588 -222"/>
                <a:gd name="T35" fmla="*/ 588 h 810"/>
                <a:gd name="T36" fmla="+- 0 2130 1920"/>
                <a:gd name="T37" fmla="*/ T36 w 555"/>
                <a:gd name="T38" fmla="+- 0 513 -222"/>
                <a:gd name="T39" fmla="*/ 513 h 810"/>
                <a:gd name="T40" fmla="+- 0 2310 1920"/>
                <a:gd name="T41" fmla="*/ T40 w 555"/>
                <a:gd name="T42" fmla="+- 0 408 -222"/>
                <a:gd name="T43" fmla="*/ 408 h 810"/>
                <a:gd name="T44" fmla="+- 0 2190 1920"/>
                <a:gd name="T45" fmla="*/ T44 w 555"/>
                <a:gd name="T46" fmla="+- 0 393 -222"/>
                <a:gd name="T47" fmla="*/ 393 h 810"/>
                <a:gd name="T48" fmla="+- 0 2055 1920"/>
                <a:gd name="T49" fmla="*/ T48 w 555"/>
                <a:gd name="T50" fmla="+- 0 363 -222"/>
                <a:gd name="T51" fmla="*/ 363 h 810"/>
                <a:gd name="T52" fmla="+- 0 1995 1920"/>
                <a:gd name="T53" fmla="*/ T52 w 555"/>
                <a:gd name="T54" fmla="+- 0 333 -222"/>
                <a:gd name="T55" fmla="*/ 333 h 810"/>
                <a:gd name="T56" fmla="+- 0 1995 1920"/>
                <a:gd name="T57" fmla="*/ T56 w 555"/>
                <a:gd name="T58" fmla="+- 0 258 -222"/>
                <a:gd name="T59" fmla="*/ 258 h 810"/>
                <a:gd name="T60" fmla="+- 0 2025 1920"/>
                <a:gd name="T61" fmla="*/ T60 w 555"/>
                <a:gd name="T62" fmla="+- 0 108 -222"/>
                <a:gd name="T63" fmla="*/ 108 h 810"/>
                <a:gd name="T64" fmla="+- 0 2025 1920"/>
                <a:gd name="T65" fmla="*/ T64 w 555"/>
                <a:gd name="T66" fmla="+- 0 78 -222"/>
                <a:gd name="T67" fmla="*/ 78 h 810"/>
                <a:gd name="T68" fmla="+- 0 2445 1920"/>
                <a:gd name="T69" fmla="*/ T68 w 555"/>
                <a:gd name="T70" fmla="+- 0 78 -222"/>
                <a:gd name="T71" fmla="*/ 78 h 810"/>
                <a:gd name="T72" fmla="+- 0 2475 1920"/>
                <a:gd name="T73" fmla="*/ T72 w 555"/>
                <a:gd name="T74" fmla="+- 0 63 -222"/>
                <a:gd name="T75" fmla="*/ 63 h 810"/>
                <a:gd name="T76" fmla="+- 0 2415 1920"/>
                <a:gd name="T77" fmla="*/ T76 w 555"/>
                <a:gd name="T78" fmla="+- 0 -117 -222"/>
                <a:gd name="T79" fmla="*/ -117 h 810"/>
                <a:gd name="T80" fmla="+- 0 2355 1920"/>
                <a:gd name="T81" fmla="*/ T80 w 555"/>
                <a:gd name="T82" fmla="+- 0 -177 -222"/>
                <a:gd name="T83" fmla="*/ -177 h 810"/>
                <a:gd name="T84" fmla="+- 0 2350 1920"/>
                <a:gd name="T85" fmla="*/ T84 w 555"/>
                <a:gd name="T86" fmla="+- 0 -192 -222"/>
                <a:gd name="T87" fmla="*/ -192 h 810"/>
                <a:gd name="T88" fmla="+- 0 2145 1920"/>
                <a:gd name="T89" fmla="*/ T88 w 555"/>
                <a:gd name="T90" fmla="+- 0 -192 -222"/>
                <a:gd name="T91" fmla="*/ -192 h 810"/>
                <a:gd name="T92" fmla="+- 0 2115 1920"/>
                <a:gd name="T93" fmla="*/ T92 w 555"/>
                <a:gd name="T94" fmla="+- 0 -222 -222"/>
                <a:gd name="T95" fmla="*/ -222 h 810"/>
                <a:gd name="T96" fmla="+- 0 2445 1920"/>
                <a:gd name="T97" fmla="*/ T96 w 555"/>
                <a:gd name="T98" fmla="+- 0 78 -222"/>
                <a:gd name="T99" fmla="*/ 78 h 810"/>
                <a:gd name="T100" fmla="+- 0 2025 1920"/>
                <a:gd name="T101" fmla="*/ T100 w 555"/>
                <a:gd name="T102" fmla="+- 0 78 -222"/>
                <a:gd name="T103" fmla="*/ 78 h 810"/>
                <a:gd name="T104" fmla="+- 0 2085 1920"/>
                <a:gd name="T105" fmla="*/ T104 w 555"/>
                <a:gd name="T106" fmla="+- 0 108 -222"/>
                <a:gd name="T107" fmla="*/ 108 h 810"/>
                <a:gd name="T108" fmla="+- 0 2325 1920"/>
                <a:gd name="T109" fmla="*/ T108 w 555"/>
                <a:gd name="T110" fmla="+- 0 108 -222"/>
                <a:gd name="T111" fmla="*/ 108 h 810"/>
                <a:gd name="T112" fmla="+- 0 2415 1920"/>
                <a:gd name="T113" fmla="*/ T112 w 555"/>
                <a:gd name="T114" fmla="+- 0 93 -222"/>
                <a:gd name="T115" fmla="*/ 93 h 810"/>
                <a:gd name="T116" fmla="+- 0 2445 1920"/>
                <a:gd name="T117" fmla="*/ T116 w 555"/>
                <a:gd name="T118" fmla="+- 0 78 -222"/>
                <a:gd name="T119" fmla="*/ 78 h 810"/>
                <a:gd name="T120" fmla="+- 0 2340 1920"/>
                <a:gd name="T121" fmla="*/ T120 w 555"/>
                <a:gd name="T122" fmla="+- 0 -222 -222"/>
                <a:gd name="T123" fmla="*/ -222 h 810"/>
                <a:gd name="T124" fmla="+- 0 2250 1920"/>
                <a:gd name="T125" fmla="*/ T124 w 555"/>
                <a:gd name="T126" fmla="+- 0 -192 -222"/>
                <a:gd name="T127" fmla="*/ -192 h 810"/>
                <a:gd name="T128" fmla="+- 0 2350 1920"/>
                <a:gd name="T129" fmla="*/ T128 w 555"/>
                <a:gd name="T130" fmla="+- 0 -192 -222"/>
                <a:gd name="T131" fmla="*/ -192 h 810"/>
                <a:gd name="T132" fmla="+- 0 2340 1920"/>
                <a:gd name="T133" fmla="*/ T132 w 555"/>
                <a:gd name="T134" fmla="+- 0 -222 -222"/>
                <a:gd name="T135" fmla="*/ -222 h 8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555" h="810">
                  <a:moveTo>
                    <a:pt x="195" y="0"/>
                  </a:moveTo>
                  <a:lnTo>
                    <a:pt x="180" y="60"/>
                  </a:lnTo>
                  <a:lnTo>
                    <a:pt x="120" y="105"/>
                  </a:lnTo>
                  <a:lnTo>
                    <a:pt x="60" y="225"/>
                  </a:lnTo>
                  <a:lnTo>
                    <a:pt x="30" y="390"/>
                  </a:lnTo>
                  <a:lnTo>
                    <a:pt x="0" y="570"/>
                  </a:lnTo>
                  <a:lnTo>
                    <a:pt x="0" y="750"/>
                  </a:lnTo>
                  <a:lnTo>
                    <a:pt x="45" y="795"/>
                  </a:lnTo>
                  <a:lnTo>
                    <a:pt x="90" y="810"/>
                  </a:lnTo>
                  <a:lnTo>
                    <a:pt x="210" y="735"/>
                  </a:lnTo>
                  <a:lnTo>
                    <a:pt x="390" y="630"/>
                  </a:lnTo>
                  <a:lnTo>
                    <a:pt x="270" y="615"/>
                  </a:lnTo>
                  <a:lnTo>
                    <a:pt x="135" y="585"/>
                  </a:lnTo>
                  <a:lnTo>
                    <a:pt x="75" y="555"/>
                  </a:lnTo>
                  <a:lnTo>
                    <a:pt x="75" y="480"/>
                  </a:lnTo>
                  <a:lnTo>
                    <a:pt x="105" y="330"/>
                  </a:lnTo>
                  <a:lnTo>
                    <a:pt x="105" y="300"/>
                  </a:lnTo>
                  <a:lnTo>
                    <a:pt x="525" y="300"/>
                  </a:lnTo>
                  <a:lnTo>
                    <a:pt x="555" y="285"/>
                  </a:lnTo>
                  <a:lnTo>
                    <a:pt x="495" y="105"/>
                  </a:lnTo>
                  <a:lnTo>
                    <a:pt x="435" y="45"/>
                  </a:lnTo>
                  <a:lnTo>
                    <a:pt x="430" y="30"/>
                  </a:lnTo>
                  <a:lnTo>
                    <a:pt x="225" y="30"/>
                  </a:lnTo>
                  <a:lnTo>
                    <a:pt x="195" y="0"/>
                  </a:lnTo>
                  <a:close/>
                  <a:moveTo>
                    <a:pt x="525" y="300"/>
                  </a:moveTo>
                  <a:lnTo>
                    <a:pt x="105" y="300"/>
                  </a:lnTo>
                  <a:lnTo>
                    <a:pt x="165" y="330"/>
                  </a:lnTo>
                  <a:lnTo>
                    <a:pt x="405" y="330"/>
                  </a:lnTo>
                  <a:lnTo>
                    <a:pt x="495" y="315"/>
                  </a:lnTo>
                  <a:lnTo>
                    <a:pt x="525" y="300"/>
                  </a:lnTo>
                  <a:close/>
                  <a:moveTo>
                    <a:pt x="420" y="0"/>
                  </a:moveTo>
                  <a:lnTo>
                    <a:pt x="330" y="30"/>
                  </a:lnTo>
                  <a:lnTo>
                    <a:pt x="430" y="30"/>
                  </a:lnTo>
                  <a:lnTo>
                    <a:pt x="42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AutoShape 53"/>
            <p:cNvSpPr>
              <a:spLocks/>
            </p:cNvSpPr>
            <p:nvPr/>
          </p:nvSpPr>
          <p:spPr bwMode="auto">
            <a:xfrm>
              <a:off x="1995" y="48"/>
              <a:ext cx="525" cy="345"/>
            </a:xfrm>
            <a:custGeom>
              <a:avLst/>
              <a:gdLst>
                <a:gd name="T0" fmla="+- 0 2025 1995"/>
                <a:gd name="T1" fmla="*/ T0 w 525"/>
                <a:gd name="T2" fmla="+- 0 78 48"/>
                <a:gd name="T3" fmla="*/ 78 h 345"/>
                <a:gd name="T4" fmla="+- 0 1995 1995"/>
                <a:gd name="T5" fmla="*/ T4 w 525"/>
                <a:gd name="T6" fmla="+- 0 213 48"/>
                <a:gd name="T7" fmla="*/ 213 h 345"/>
                <a:gd name="T8" fmla="+- 0 1995 1995"/>
                <a:gd name="T9" fmla="*/ T8 w 525"/>
                <a:gd name="T10" fmla="+- 0 333 48"/>
                <a:gd name="T11" fmla="*/ 333 h 345"/>
                <a:gd name="T12" fmla="+- 0 2025 1995"/>
                <a:gd name="T13" fmla="*/ T12 w 525"/>
                <a:gd name="T14" fmla="+- 0 348 48"/>
                <a:gd name="T15" fmla="*/ 348 h 345"/>
                <a:gd name="T16" fmla="+- 0 2175 1995"/>
                <a:gd name="T17" fmla="*/ T16 w 525"/>
                <a:gd name="T18" fmla="+- 0 393 48"/>
                <a:gd name="T19" fmla="*/ 393 h 345"/>
                <a:gd name="T20" fmla="+- 0 2310 1995"/>
                <a:gd name="T21" fmla="*/ T20 w 525"/>
                <a:gd name="T22" fmla="+- 0 393 48"/>
                <a:gd name="T23" fmla="*/ 393 h 345"/>
                <a:gd name="T24" fmla="+- 0 2520 1995"/>
                <a:gd name="T25" fmla="*/ T24 w 525"/>
                <a:gd name="T26" fmla="+- 0 273 48"/>
                <a:gd name="T27" fmla="*/ 273 h 345"/>
                <a:gd name="T28" fmla="+- 0 2490 1995"/>
                <a:gd name="T29" fmla="*/ T28 w 525"/>
                <a:gd name="T30" fmla="+- 0 153 48"/>
                <a:gd name="T31" fmla="*/ 153 h 345"/>
                <a:gd name="T32" fmla="+- 0 2484 1995"/>
                <a:gd name="T33" fmla="*/ T32 w 525"/>
                <a:gd name="T34" fmla="+- 0 108 48"/>
                <a:gd name="T35" fmla="*/ 108 h 345"/>
                <a:gd name="T36" fmla="+- 0 2130 1995"/>
                <a:gd name="T37" fmla="*/ T36 w 525"/>
                <a:gd name="T38" fmla="+- 0 108 48"/>
                <a:gd name="T39" fmla="*/ 108 h 345"/>
                <a:gd name="T40" fmla="+- 0 2025 1995"/>
                <a:gd name="T41" fmla="*/ T40 w 525"/>
                <a:gd name="T42" fmla="+- 0 78 48"/>
                <a:gd name="T43" fmla="*/ 78 h 345"/>
                <a:gd name="T44" fmla="+- 0 2475 1995"/>
                <a:gd name="T45" fmla="*/ T44 w 525"/>
                <a:gd name="T46" fmla="+- 0 48 48"/>
                <a:gd name="T47" fmla="*/ 48 h 345"/>
                <a:gd name="T48" fmla="+- 0 2385 1995"/>
                <a:gd name="T49" fmla="*/ T48 w 525"/>
                <a:gd name="T50" fmla="+- 0 93 48"/>
                <a:gd name="T51" fmla="*/ 93 h 345"/>
                <a:gd name="T52" fmla="+- 0 2280 1995"/>
                <a:gd name="T53" fmla="*/ T52 w 525"/>
                <a:gd name="T54" fmla="+- 0 108 48"/>
                <a:gd name="T55" fmla="*/ 108 h 345"/>
                <a:gd name="T56" fmla="+- 0 2484 1995"/>
                <a:gd name="T57" fmla="*/ T56 w 525"/>
                <a:gd name="T58" fmla="+- 0 108 48"/>
                <a:gd name="T59" fmla="*/ 108 h 345"/>
                <a:gd name="T60" fmla="+- 0 2475 1995"/>
                <a:gd name="T61" fmla="*/ T60 w 525"/>
                <a:gd name="T62" fmla="+- 0 48 48"/>
                <a:gd name="T63" fmla="*/ 48 h 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25" h="345">
                  <a:moveTo>
                    <a:pt x="30" y="30"/>
                  </a:moveTo>
                  <a:lnTo>
                    <a:pt x="0" y="165"/>
                  </a:lnTo>
                  <a:lnTo>
                    <a:pt x="0" y="285"/>
                  </a:lnTo>
                  <a:lnTo>
                    <a:pt x="30" y="300"/>
                  </a:lnTo>
                  <a:lnTo>
                    <a:pt x="180" y="345"/>
                  </a:lnTo>
                  <a:lnTo>
                    <a:pt x="315" y="345"/>
                  </a:lnTo>
                  <a:lnTo>
                    <a:pt x="525" y="225"/>
                  </a:lnTo>
                  <a:lnTo>
                    <a:pt x="495" y="105"/>
                  </a:lnTo>
                  <a:lnTo>
                    <a:pt x="489" y="60"/>
                  </a:lnTo>
                  <a:lnTo>
                    <a:pt x="135" y="60"/>
                  </a:lnTo>
                  <a:lnTo>
                    <a:pt x="30" y="30"/>
                  </a:lnTo>
                  <a:close/>
                  <a:moveTo>
                    <a:pt x="480" y="0"/>
                  </a:moveTo>
                  <a:lnTo>
                    <a:pt x="390" y="45"/>
                  </a:lnTo>
                  <a:lnTo>
                    <a:pt x="285" y="60"/>
                  </a:lnTo>
                  <a:lnTo>
                    <a:pt x="489" y="60"/>
                  </a:lnTo>
                  <a:lnTo>
                    <a:pt x="480"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22"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 y="-402"/>
              <a:ext cx="315" cy="195"/>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55"/>
            <p:cNvSpPr>
              <a:spLocks/>
            </p:cNvSpPr>
            <p:nvPr/>
          </p:nvSpPr>
          <p:spPr bwMode="auto">
            <a:xfrm>
              <a:off x="1350" y="-57"/>
              <a:ext cx="600" cy="330"/>
            </a:xfrm>
            <a:custGeom>
              <a:avLst/>
              <a:gdLst>
                <a:gd name="T0" fmla="+- 0 1380 1350"/>
                <a:gd name="T1" fmla="*/ T0 w 600"/>
                <a:gd name="T2" fmla="+- 0 -57 -57"/>
                <a:gd name="T3" fmla="*/ -57 h 330"/>
                <a:gd name="T4" fmla="+- 0 1350 1350"/>
                <a:gd name="T5" fmla="*/ T4 w 600"/>
                <a:gd name="T6" fmla="+- 0 -27 -57"/>
                <a:gd name="T7" fmla="*/ -27 h 330"/>
                <a:gd name="T8" fmla="+- 0 1410 1350"/>
                <a:gd name="T9" fmla="*/ T8 w 600"/>
                <a:gd name="T10" fmla="+- 0 78 -57"/>
                <a:gd name="T11" fmla="*/ 78 h 330"/>
                <a:gd name="T12" fmla="+- 0 1470 1350"/>
                <a:gd name="T13" fmla="*/ T12 w 600"/>
                <a:gd name="T14" fmla="+- 0 153 -57"/>
                <a:gd name="T15" fmla="*/ 153 h 330"/>
                <a:gd name="T16" fmla="+- 0 1560 1350"/>
                <a:gd name="T17" fmla="*/ T16 w 600"/>
                <a:gd name="T18" fmla="+- 0 213 -57"/>
                <a:gd name="T19" fmla="*/ 213 h 330"/>
                <a:gd name="T20" fmla="+- 0 1680 1350"/>
                <a:gd name="T21" fmla="*/ T20 w 600"/>
                <a:gd name="T22" fmla="+- 0 228 -57"/>
                <a:gd name="T23" fmla="*/ 228 h 330"/>
                <a:gd name="T24" fmla="+- 0 1785 1350"/>
                <a:gd name="T25" fmla="*/ T24 w 600"/>
                <a:gd name="T26" fmla="+- 0 273 -57"/>
                <a:gd name="T27" fmla="*/ 273 h 330"/>
                <a:gd name="T28" fmla="+- 0 1950 1350"/>
                <a:gd name="T29" fmla="*/ T28 w 600"/>
                <a:gd name="T30" fmla="+- 0 273 -57"/>
                <a:gd name="T31" fmla="*/ 273 h 330"/>
                <a:gd name="T32" fmla="+- 0 1950 1350"/>
                <a:gd name="T33" fmla="*/ T32 w 600"/>
                <a:gd name="T34" fmla="+- 0 183 -57"/>
                <a:gd name="T35" fmla="*/ 183 h 330"/>
                <a:gd name="T36" fmla="+- 0 1770 1350"/>
                <a:gd name="T37" fmla="*/ T36 w 600"/>
                <a:gd name="T38" fmla="+- 0 183 -57"/>
                <a:gd name="T39" fmla="*/ 183 h 330"/>
                <a:gd name="T40" fmla="+- 0 1620 1350"/>
                <a:gd name="T41" fmla="*/ T40 w 600"/>
                <a:gd name="T42" fmla="+- 0 168 -57"/>
                <a:gd name="T43" fmla="*/ 168 h 330"/>
                <a:gd name="T44" fmla="+- 0 1530 1350"/>
                <a:gd name="T45" fmla="*/ T44 w 600"/>
                <a:gd name="T46" fmla="+- 0 108 -57"/>
                <a:gd name="T47" fmla="*/ 108 h 330"/>
                <a:gd name="T48" fmla="+- 0 1440 1350"/>
                <a:gd name="T49" fmla="*/ T48 w 600"/>
                <a:gd name="T50" fmla="+- 0 18 -57"/>
                <a:gd name="T51" fmla="*/ 18 h 330"/>
                <a:gd name="T52" fmla="+- 0 1380 1350"/>
                <a:gd name="T53" fmla="*/ T52 w 600"/>
                <a:gd name="T54" fmla="+- 0 -57 -57"/>
                <a:gd name="T55" fmla="*/ -57 h 330"/>
                <a:gd name="T56" fmla="+- 0 1950 1350"/>
                <a:gd name="T57" fmla="*/ T56 w 600"/>
                <a:gd name="T58" fmla="+- 0 168 -57"/>
                <a:gd name="T59" fmla="*/ 168 h 330"/>
                <a:gd name="T60" fmla="+- 0 1890 1350"/>
                <a:gd name="T61" fmla="*/ T60 w 600"/>
                <a:gd name="T62" fmla="+- 0 183 -57"/>
                <a:gd name="T63" fmla="*/ 183 h 330"/>
                <a:gd name="T64" fmla="+- 0 1950 1350"/>
                <a:gd name="T65" fmla="*/ T64 w 600"/>
                <a:gd name="T66" fmla="+- 0 183 -57"/>
                <a:gd name="T67" fmla="*/ 183 h 330"/>
                <a:gd name="T68" fmla="+- 0 1950 1350"/>
                <a:gd name="T69" fmla="*/ T68 w 600"/>
                <a:gd name="T70" fmla="+- 0 168 -57"/>
                <a:gd name="T71" fmla="*/ 168 h 3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00" h="330">
                  <a:moveTo>
                    <a:pt x="30" y="0"/>
                  </a:moveTo>
                  <a:lnTo>
                    <a:pt x="0" y="30"/>
                  </a:lnTo>
                  <a:lnTo>
                    <a:pt x="60" y="135"/>
                  </a:lnTo>
                  <a:lnTo>
                    <a:pt x="120" y="210"/>
                  </a:lnTo>
                  <a:lnTo>
                    <a:pt x="210" y="270"/>
                  </a:lnTo>
                  <a:lnTo>
                    <a:pt x="330" y="285"/>
                  </a:lnTo>
                  <a:lnTo>
                    <a:pt x="435" y="330"/>
                  </a:lnTo>
                  <a:lnTo>
                    <a:pt x="600" y="330"/>
                  </a:lnTo>
                  <a:lnTo>
                    <a:pt x="600" y="240"/>
                  </a:lnTo>
                  <a:lnTo>
                    <a:pt x="420" y="240"/>
                  </a:lnTo>
                  <a:lnTo>
                    <a:pt x="270" y="225"/>
                  </a:lnTo>
                  <a:lnTo>
                    <a:pt x="180" y="165"/>
                  </a:lnTo>
                  <a:lnTo>
                    <a:pt x="90" y="75"/>
                  </a:lnTo>
                  <a:lnTo>
                    <a:pt x="30" y="0"/>
                  </a:lnTo>
                  <a:close/>
                  <a:moveTo>
                    <a:pt x="600" y="225"/>
                  </a:moveTo>
                  <a:lnTo>
                    <a:pt x="540" y="240"/>
                  </a:lnTo>
                  <a:lnTo>
                    <a:pt x="600" y="240"/>
                  </a:lnTo>
                  <a:lnTo>
                    <a:pt x="600" y="225"/>
                  </a:lnTo>
                  <a:close/>
                </a:path>
              </a:pathLst>
            </a:custGeom>
            <a:solidFill>
              <a:srgbClr val="589D2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23"/>
            <p:cNvSpPr>
              <a:spLocks/>
            </p:cNvSpPr>
            <p:nvPr/>
          </p:nvSpPr>
          <p:spPr bwMode="auto">
            <a:xfrm>
              <a:off x="1395" y="-297"/>
              <a:ext cx="720" cy="480"/>
            </a:xfrm>
            <a:custGeom>
              <a:avLst/>
              <a:gdLst>
                <a:gd name="T0" fmla="+- 0 2070 1395"/>
                <a:gd name="T1" fmla="*/ T0 w 720"/>
                <a:gd name="T2" fmla="+- 0 -297 -297"/>
                <a:gd name="T3" fmla="*/ -297 h 480"/>
                <a:gd name="T4" fmla="+- 0 1995 1395"/>
                <a:gd name="T5" fmla="*/ T4 w 720"/>
                <a:gd name="T6" fmla="+- 0 -297 -297"/>
                <a:gd name="T7" fmla="*/ -297 h 480"/>
                <a:gd name="T8" fmla="+- 0 1395 1395"/>
                <a:gd name="T9" fmla="*/ T8 w 720"/>
                <a:gd name="T10" fmla="+- 0 -57 -297"/>
                <a:gd name="T11" fmla="*/ -57 h 480"/>
                <a:gd name="T12" fmla="+- 0 1440 1395"/>
                <a:gd name="T13" fmla="*/ T12 w 720"/>
                <a:gd name="T14" fmla="+- 0 33 -297"/>
                <a:gd name="T15" fmla="*/ 33 h 480"/>
                <a:gd name="T16" fmla="+- 0 1545 1395"/>
                <a:gd name="T17" fmla="*/ T16 w 720"/>
                <a:gd name="T18" fmla="+- 0 123 -297"/>
                <a:gd name="T19" fmla="*/ 123 h 480"/>
                <a:gd name="T20" fmla="+- 0 1680 1395"/>
                <a:gd name="T21" fmla="*/ T20 w 720"/>
                <a:gd name="T22" fmla="+- 0 168 -297"/>
                <a:gd name="T23" fmla="*/ 168 h 480"/>
                <a:gd name="T24" fmla="+- 0 1815 1395"/>
                <a:gd name="T25" fmla="*/ T24 w 720"/>
                <a:gd name="T26" fmla="+- 0 183 -297"/>
                <a:gd name="T27" fmla="*/ 183 h 480"/>
                <a:gd name="T28" fmla="+- 0 1950 1395"/>
                <a:gd name="T29" fmla="*/ T28 w 720"/>
                <a:gd name="T30" fmla="+- 0 168 -297"/>
                <a:gd name="T31" fmla="*/ 168 h 480"/>
                <a:gd name="T32" fmla="+- 0 1980 1395"/>
                <a:gd name="T33" fmla="*/ T32 w 720"/>
                <a:gd name="T34" fmla="+- 0 3 -297"/>
                <a:gd name="T35" fmla="*/ 3 h 480"/>
                <a:gd name="T36" fmla="+- 0 2025 1395"/>
                <a:gd name="T37" fmla="*/ T36 w 720"/>
                <a:gd name="T38" fmla="+- 0 -102 -297"/>
                <a:gd name="T39" fmla="*/ -102 h 480"/>
                <a:gd name="T40" fmla="+- 0 2115 1395"/>
                <a:gd name="T41" fmla="*/ T40 w 720"/>
                <a:gd name="T42" fmla="+- 0 -177 -297"/>
                <a:gd name="T43" fmla="*/ -177 h 480"/>
                <a:gd name="T44" fmla="+- 0 2115 1395"/>
                <a:gd name="T45" fmla="*/ T44 w 720"/>
                <a:gd name="T46" fmla="+- 0 -207 -297"/>
                <a:gd name="T47" fmla="*/ -207 h 480"/>
                <a:gd name="T48" fmla="+- 0 2055 1395"/>
                <a:gd name="T49" fmla="*/ T48 w 720"/>
                <a:gd name="T50" fmla="+- 0 -237 -297"/>
                <a:gd name="T51" fmla="*/ -237 h 480"/>
                <a:gd name="T52" fmla="+- 0 2070 1395"/>
                <a:gd name="T53" fmla="*/ T52 w 720"/>
                <a:gd name="T54" fmla="+- 0 -297 -297"/>
                <a:gd name="T55" fmla="*/ -297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720" h="480">
                  <a:moveTo>
                    <a:pt x="675" y="0"/>
                  </a:moveTo>
                  <a:lnTo>
                    <a:pt x="600" y="0"/>
                  </a:lnTo>
                  <a:lnTo>
                    <a:pt x="0" y="240"/>
                  </a:lnTo>
                  <a:lnTo>
                    <a:pt x="45" y="330"/>
                  </a:lnTo>
                  <a:lnTo>
                    <a:pt x="150" y="420"/>
                  </a:lnTo>
                  <a:lnTo>
                    <a:pt x="285" y="465"/>
                  </a:lnTo>
                  <a:lnTo>
                    <a:pt x="420" y="480"/>
                  </a:lnTo>
                  <a:lnTo>
                    <a:pt x="555" y="465"/>
                  </a:lnTo>
                  <a:lnTo>
                    <a:pt x="585" y="300"/>
                  </a:lnTo>
                  <a:lnTo>
                    <a:pt x="630" y="195"/>
                  </a:lnTo>
                  <a:lnTo>
                    <a:pt x="720" y="120"/>
                  </a:lnTo>
                  <a:lnTo>
                    <a:pt x="720" y="90"/>
                  </a:lnTo>
                  <a:lnTo>
                    <a:pt x="660" y="60"/>
                  </a:lnTo>
                  <a:lnTo>
                    <a:pt x="675" y="0"/>
                  </a:lnTo>
                  <a:close/>
                </a:path>
              </a:pathLst>
            </a:custGeom>
            <a:solidFill>
              <a:srgbClr val="FFA6C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25"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5" y="438"/>
              <a:ext cx="210" cy="165"/>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58"/>
            <p:cNvSpPr>
              <a:spLocks/>
            </p:cNvSpPr>
            <p:nvPr/>
          </p:nvSpPr>
          <p:spPr bwMode="auto">
            <a:xfrm>
              <a:off x="1335" y="333"/>
              <a:ext cx="705" cy="840"/>
            </a:xfrm>
            <a:custGeom>
              <a:avLst/>
              <a:gdLst>
                <a:gd name="T0" fmla="+- 0 1440 1335"/>
                <a:gd name="T1" fmla="*/ T0 w 705"/>
                <a:gd name="T2" fmla="+- 0 363 333"/>
                <a:gd name="T3" fmla="*/ 363 h 840"/>
                <a:gd name="T4" fmla="+- 0 1425 1335"/>
                <a:gd name="T5" fmla="*/ T4 w 705"/>
                <a:gd name="T6" fmla="+- 0 333 333"/>
                <a:gd name="T7" fmla="*/ 333 h 840"/>
                <a:gd name="T8" fmla="+- 0 1335 1335"/>
                <a:gd name="T9" fmla="*/ T8 w 705"/>
                <a:gd name="T10" fmla="+- 0 348 333"/>
                <a:gd name="T11" fmla="*/ 348 h 840"/>
                <a:gd name="T12" fmla="+- 0 1350 1335"/>
                <a:gd name="T13" fmla="*/ T12 w 705"/>
                <a:gd name="T14" fmla="+- 0 363 333"/>
                <a:gd name="T15" fmla="*/ 363 h 840"/>
                <a:gd name="T16" fmla="+- 0 1440 1335"/>
                <a:gd name="T17" fmla="*/ T16 w 705"/>
                <a:gd name="T18" fmla="+- 0 363 333"/>
                <a:gd name="T19" fmla="*/ 363 h 840"/>
                <a:gd name="T20" fmla="+- 0 2040 1335"/>
                <a:gd name="T21" fmla="*/ T20 w 705"/>
                <a:gd name="T22" fmla="+- 0 1173 333"/>
                <a:gd name="T23" fmla="*/ 1173 h 840"/>
                <a:gd name="T24" fmla="+- 0 2028 1335"/>
                <a:gd name="T25" fmla="*/ T24 w 705"/>
                <a:gd name="T26" fmla="+- 0 1143 333"/>
                <a:gd name="T27" fmla="*/ 1143 h 840"/>
                <a:gd name="T28" fmla="+- 0 2010 1335"/>
                <a:gd name="T29" fmla="*/ T28 w 705"/>
                <a:gd name="T30" fmla="+- 0 1098 333"/>
                <a:gd name="T31" fmla="*/ 1098 h 840"/>
                <a:gd name="T32" fmla="+- 0 1995 1335"/>
                <a:gd name="T33" fmla="*/ T32 w 705"/>
                <a:gd name="T34" fmla="+- 0 1083 333"/>
                <a:gd name="T35" fmla="*/ 1083 h 840"/>
                <a:gd name="T36" fmla="+- 0 1995 1335"/>
                <a:gd name="T37" fmla="*/ T36 w 705"/>
                <a:gd name="T38" fmla="+- 0 1143 333"/>
                <a:gd name="T39" fmla="*/ 1143 h 840"/>
                <a:gd name="T40" fmla="+- 0 1965 1335"/>
                <a:gd name="T41" fmla="*/ T40 w 705"/>
                <a:gd name="T42" fmla="+- 0 1143 333"/>
                <a:gd name="T43" fmla="*/ 1143 h 840"/>
                <a:gd name="T44" fmla="+- 0 1950 1335"/>
                <a:gd name="T45" fmla="*/ T44 w 705"/>
                <a:gd name="T46" fmla="+- 0 1098 333"/>
                <a:gd name="T47" fmla="*/ 1098 h 840"/>
                <a:gd name="T48" fmla="+- 0 1935 1335"/>
                <a:gd name="T49" fmla="*/ T48 w 705"/>
                <a:gd name="T50" fmla="+- 0 1128 333"/>
                <a:gd name="T51" fmla="*/ 1128 h 840"/>
                <a:gd name="T52" fmla="+- 0 1935 1335"/>
                <a:gd name="T53" fmla="*/ T52 w 705"/>
                <a:gd name="T54" fmla="+- 0 1173 333"/>
                <a:gd name="T55" fmla="*/ 1173 h 840"/>
                <a:gd name="T56" fmla="+- 0 2040 1335"/>
                <a:gd name="T57" fmla="*/ T56 w 705"/>
                <a:gd name="T58" fmla="+- 0 1173 333"/>
                <a:gd name="T59" fmla="*/ 1173 h 8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05" h="840">
                  <a:moveTo>
                    <a:pt x="105" y="30"/>
                  </a:moveTo>
                  <a:lnTo>
                    <a:pt x="90" y="0"/>
                  </a:lnTo>
                  <a:lnTo>
                    <a:pt x="0" y="15"/>
                  </a:lnTo>
                  <a:lnTo>
                    <a:pt x="15" y="30"/>
                  </a:lnTo>
                  <a:lnTo>
                    <a:pt x="105" y="30"/>
                  </a:lnTo>
                  <a:moveTo>
                    <a:pt x="705" y="840"/>
                  </a:moveTo>
                  <a:lnTo>
                    <a:pt x="693" y="810"/>
                  </a:lnTo>
                  <a:lnTo>
                    <a:pt x="675" y="765"/>
                  </a:lnTo>
                  <a:lnTo>
                    <a:pt x="660" y="750"/>
                  </a:lnTo>
                  <a:lnTo>
                    <a:pt x="660" y="810"/>
                  </a:lnTo>
                  <a:lnTo>
                    <a:pt x="630" y="810"/>
                  </a:lnTo>
                  <a:lnTo>
                    <a:pt x="615" y="765"/>
                  </a:lnTo>
                  <a:lnTo>
                    <a:pt x="600" y="795"/>
                  </a:lnTo>
                  <a:lnTo>
                    <a:pt x="600" y="840"/>
                  </a:lnTo>
                  <a:lnTo>
                    <a:pt x="705" y="84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27"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5" y="933"/>
              <a:ext cx="225" cy="180"/>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60"/>
            <p:cNvSpPr>
              <a:spLocks/>
            </p:cNvSpPr>
            <p:nvPr/>
          </p:nvSpPr>
          <p:spPr bwMode="auto">
            <a:xfrm>
              <a:off x="2055" y="1098"/>
              <a:ext cx="330" cy="45"/>
            </a:xfrm>
            <a:custGeom>
              <a:avLst/>
              <a:gdLst>
                <a:gd name="T0" fmla="+- 0 2370 2055"/>
                <a:gd name="T1" fmla="*/ T0 w 330"/>
                <a:gd name="T2" fmla="+- 0 1128 1098"/>
                <a:gd name="T3" fmla="*/ 1128 h 45"/>
                <a:gd name="T4" fmla="+- 0 2355 2055"/>
                <a:gd name="T5" fmla="*/ T4 w 330"/>
                <a:gd name="T6" fmla="+- 0 1128 1098"/>
                <a:gd name="T7" fmla="*/ 1128 h 45"/>
                <a:gd name="T8" fmla="+- 0 2355 2055"/>
                <a:gd name="T9" fmla="*/ T8 w 330"/>
                <a:gd name="T10" fmla="+- 0 1143 1098"/>
                <a:gd name="T11" fmla="*/ 1143 h 45"/>
                <a:gd name="T12" fmla="+- 0 2385 2055"/>
                <a:gd name="T13" fmla="*/ T12 w 330"/>
                <a:gd name="T14" fmla="+- 0 1143 1098"/>
                <a:gd name="T15" fmla="*/ 1143 h 45"/>
                <a:gd name="T16" fmla="+- 0 2370 2055"/>
                <a:gd name="T17" fmla="*/ T16 w 330"/>
                <a:gd name="T18" fmla="+- 0 1128 1098"/>
                <a:gd name="T19" fmla="*/ 1128 h 45"/>
                <a:gd name="T20" fmla="+- 0 2355 2055"/>
                <a:gd name="T21" fmla="*/ T20 w 330"/>
                <a:gd name="T22" fmla="+- 0 1113 1098"/>
                <a:gd name="T23" fmla="*/ 1113 h 45"/>
                <a:gd name="T24" fmla="+- 0 2130 2055"/>
                <a:gd name="T25" fmla="*/ T24 w 330"/>
                <a:gd name="T26" fmla="+- 0 1113 1098"/>
                <a:gd name="T27" fmla="*/ 1113 h 45"/>
                <a:gd name="T28" fmla="+- 0 2130 2055"/>
                <a:gd name="T29" fmla="*/ T28 w 330"/>
                <a:gd name="T30" fmla="+- 0 1128 1098"/>
                <a:gd name="T31" fmla="*/ 1128 h 45"/>
                <a:gd name="T32" fmla="+- 0 2355 2055"/>
                <a:gd name="T33" fmla="*/ T32 w 330"/>
                <a:gd name="T34" fmla="+- 0 1128 1098"/>
                <a:gd name="T35" fmla="*/ 1128 h 45"/>
                <a:gd name="T36" fmla="+- 0 2355 2055"/>
                <a:gd name="T37" fmla="*/ T36 w 330"/>
                <a:gd name="T38" fmla="+- 0 1113 1098"/>
                <a:gd name="T39" fmla="*/ 1113 h 45"/>
                <a:gd name="T40" fmla="+- 0 2325 2055"/>
                <a:gd name="T41" fmla="*/ T40 w 330"/>
                <a:gd name="T42" fmla="+- 0 1098 1098"/>
                <a:gd name="T43" fmla="*/ 1098 h 45"/>
                <a:gd name="T44" fmla="+- 0 2055 2055"/>
                <a:gd name="T45" fmla="*/ T44 w 330"/>
                <a:gd name="T46" fmla="+- 0 1098 1098"/>
                <a:gd name="T47" fmla="*/ 1098 h 45"/>
                <a:gd name="T48" fmla="+- 0 2055 2055"/>
                <a:gd name="T49" fmla="*/ T48 w 330"/>
                <a:gd name="T50" fmla="+- 0 1113 1098"/>
                <a:gd name="T51" fmla="*/ 1113 h 45"/>
                <a:gd name="T52" fmla="+- 0 2340 2055"/>
                <a:gd name="T53" fmla="*/ T52 w 330"/>
                <a:gd name="T54" fmla="+- 0 1113 1098"/>
                <a:gd name="T55" fmla="*/ 1113 h 45"/>
                <a:gd name="T56" fmla="+- 0 2325 2055"/>
                <a:gd name="T57" fmla="*/ T56 w 330"/>
                <a:gd name="T58" fmla="+- 0 1098 1098"/>
                <a:gd name="T59" fmla="*/ 1098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330" h="45">
                  <a:moveTo>
                    <a:pt x="315" y="30"/>
                  </a:moveTo>
                  <a:lnTo>
                    <a:pt x="300" y="30"/>
                  </a:lnTo>
                  <a:lnTo>
                    <a:pt x="300" y="45"/>
                  </a:lnTo>
                  <a:lnTo>
                    <a:pt x="330" y="45"/>
                  </a:lnTo>
                  <a:lnTo>
                    <a:pt x="315" y="30"/>
                  </a:lnTo>
                  <a:close/>
                  <a:moveTo>
                    <a:pt x="300" y="15"/>
                  </a:moveTo>
                  <a:lnTo>
                    <a:pt x="75" y="15"/>
                  </a:lnTo>
                  <a:lnTo>
                    <a:pt x="75" y="30"/>
                  </a:lnTo>
                  <a:lnTo>
                    <a:pt x="300" y="30"/>
                  </a:lnTo>
                  <a:lnTo>
                    <a:pt x="300" y="15"/>
                  </a:lnTo>
                  <a:close/>
                  <a:moveTo>
                    <a:pt x="270" y="0"/>
                  </a:moveTo>
                  <a:lnTo>
                    <a:pt x="0" y="0"/>
                  </a:lnTo>
                  <a:lnTo>
                    <a:pt x="0" y="15"/>
                  </a:lnTo>
                  <a:lnTo>
                    <a:pt x="285" y="15"/>
                  </a:lnTo>
                  <a:lnTo>
                    <a:pt x="2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cxnSp>
          <p:nvCxnSpPr>
            <p:cNvPr id="29" name="Line 61"/>
            <p:cNvCxnSpPr>
              <a:cxnSpLocks noChangeShapeType="1"/>
            </p:cNvCxnSpPr>
            <p:nvPr/>
          </p:nvCxnSpPr>
          <p:spPr bwMode="auto">
            <a:xfrm>
              <a:off x="2655" y="1136"/>
              <a:ext cx="31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cxnSp>
        <p:cxnSp>
          <p:nvCxnSpPr>
            <p:cNvPr id="30" name="Line 62"/>
            <p:cNvCxnSpPr>
              <a:cxnSpLocks noChangeShapeType="1"/>
            </p:cNvCxnSpPr>
            <p:nvPr/>
          </p:nvCxnSpPr>
          <p:spPr bwMode="auto">
            <a:xfrm>
              <a:off x="2670" y="1121"/>
              <a:ext cx="300" cy="0"/>
            </a:xfrm>
            <a:prstGeom prst="line">
              <a:avLst/>
            </a:prstGeom>
            <a:noFill/>
            <a:ln w="8890">
              <a:solidFill>
                <a:srgbClr val="000000"/>
              </a:solidFill>
              <a:round/>
              <a:headEnd/>
              <a:tailEnd/>
            </a:ln>
            <a:extLst>
              <a:ext uri="{909E8E84-426E-40DD-AFC4-6F175D3DCCD1}">
                <a14:hiddenFill xmlns:a14="http://schemas.microsoft.com/office/drawing/2010/main">
                  <a:noFill/>
                </a14:hiddenFill>
              </a:ext>
            </a:extLst>
          </p:spPr>
        </p:cxnSp>
        <p:cxnSp>
          <p:nvCxnSpPr>
            <p:cNvPr id="31" name="Line 63"/>
            <p:cNvCxnSpPr>
              <a:cxnSpLocks noChangeShapeType="1"/>
            </p:cNvCxnSpPr>
            <p:nvPr/>
          </p:nvCxnSpPr>
          <p:spPr bwMode="auto">
            <a:xfrm>
              <a:off x="2963" y="934"/>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64"/>
            <p:cNvCxnSpPr>
              <a:cxnSpLocks noChangeShapeType="1"/>
            </p:cNvCxnSpPr>
            <p:nvPr/>
          </p:nvCxnSpPr>
          <p:spPr bwMode="auto">
            <a:xfrm>
              <a:off x="2970" y="416"/>
              <a:ext cx="15" cy="0"/>
            </a:xfrm>
            <a:prstGeom prst="line">
              <a:avLst/>
            </a:prstGeom>
            <a:noFill/>
            <a:ln w="10160">
              <a:solidFill>
                <a:srgbClr val="000000"/>
              </a:solidFill>
              <a:round/>
              <a:headEnd/>
              <a:tailEnd/>
            </a:ln>
            <a:extLst>
              <a:ext uri="{909E8E84-426E-40DD-AFC4-6F175D3DCCD1}">
                <a14:hiddenFill xmlns:a14="http://schemas.microsoft.com/office/drawing/2010/main">
                  <a:noFill/>
                </a14:hiddenFill>
              </a:ext>
            </a:extLst>
          </p:spPr>
        </p:cxnSp>
        <p:cxnSp>
          <p:nvCxnSpPr>
            <p:cNvPr id="33" name="Line 65"/>
            <p:cNvCxnSpPr>
              <a:cxnSpLocks noChangeShapeType="1"/>
            </p:cNvCxnSpPr>
            <p:nvPr/>
          </p:nvCxnSpPr>
          <p:spPr bwMode="auto">
            <a:xfrm>
              <a:off x="2970" y="168"/>
              <a:ext cx="0" cy="2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66"/>
            <p:cNvCxnSpPr>
              <a:cxnSpLocks noChangeShapeType="1"/>
            </p:cNvCxnSpPr>
            <p:nvPr/>
          </p:nvCxnSpPr>
          <p:spPr bwMode="auto">
            <a:xfrm>
              <a:off x="2978" y="-282"/>
              <a:ext cx="0" cy="16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 name="Line 67"/>
            <p:cNvCxnSpPr>
              <a:cxnSpLocks noChangeShapeType="1"/>
            </p:cNvCxnSpPr>
            <p:nvPr/>
          </p:nvCxnSpPr>
          <p:spPr bwMode="auto">
            <a:xfrm>
              <a:off x="2370" y="-297"/>
              <a:ext cx="63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36" name="AutoShape 68"/>
            <p:cNvSpPr>
              <a:spLocks/>
            </p:cNvSpPr>
            <p:nvPr/>
          </p:nvSpPr>
          <p:spPr bwMode="auto">
            <a:xfrm>
              <a:off x="1455" y="138"/>
              <a:ext cx="480" cy="150"/>
            </a:xfrm>
            <a:custGeom>
              <a:avLst/>
              <a:gdLst>
                <a:gd name="T0" fmla="+- 0 1485 1455"/>
                <a:gd name="T1" fmla="*/ T0 w 480"/>
                <a:gd name="T2" fmla="+- 0 153 138"/>
                <a:gd name="T3" fmla="*/ 153 h 150"/>
                <a:gd name="T4" fmla="+- 0 1470 1455"/>
                <a:gd name="T5" fmla="*/ T4 w 480"/>
                <a:gd name="T6" fmla="+- 0 138 138"/>
                <a:gd name="T7" fmla="*/ 138 h 150"/>
                <a:gd name="T8" fmla="+- 0 1455 1455"/>
                <a:gd name="T9" fmla="*/ T8 w 480"/>
                <a:gd name="T10" fmla="+- 0 138 138"/>
                <a:gd name="T11" fmla="*/ 138 h 150"/>
                <a:gd name="T12" fmla="+- 0 1455 1455"/>
                <a:gd name="T13" fmla="*/ T12 w 480"/>
                <a:gd name="T14" fmla="+- 0 258 138"/>
                <a:gd name="T15" fmla="*/ 258 h 150"/>
                <a:gd name="T16" fmla="+- 0 1470 1455"/>
                <a:gd name="T17" fmla="*/ T16 w 480"/>
                <a:gd name="T18" fmla="+- 0 258 138"/>
                <a:gd name="T19" fmla="*/ 258 h 150"/>
                <a:gd name="T20" fmla="+- 0 1470 1455"/>
                <a:gd name="T21" fmla="*/ T20 w 480"/>
                <a:gd name="T22" fmla="+- 0 243 138"/>
                <a:gd name="T23" fmla="*/ 243 h 150"/>
                <a:gd name="T24" fmla="+- 0 1485 1455"/>
                <a:gd name="T25" fmla="*/ T24 w 480"/>
                <a:gd name="T26" fmla="+- 0 243 138"/>
                <a:gd name="T27" fmla="*/ 243 h 150"/>
                <a:gd name="T28" fmla="+- 0 1485 1455"/>
                <a:gd name="T29" fmla="*/ T28 w 480"/>
                <a:gd name="T30" fmla="+- 0 153 138"/>
                <a:gd name="T31" fmla="*/ 153 h 150"/>
                <a:gd name="T32" fmla="+- 0 1935 1455"/>
                <a:gd name="T33" fmla="*/ T32 w 480"/>
                <a:gd name="T34" fmla="+- 0 243 138"/>
                <a:gd name="T35" fmla="*/ 243 h 150"/>
                <a:gd name="T36" fmla="+- 0 1860 1455"/>
                <a:gd name="T37" fmla="*/ T36 w 480"/>
                <a:gd name="T38" fmla="+- 0 243 138"/>
                <a:gd name="T39" fmla="*/ 243 h 150"/>
                <a:gd name="T40" fmla="+- 0 1860 1455"/>
                <a:gd name="T41" fmla="*/ T40 w 480"/>
                <a:gd name="T42" fmla="+- 0 258 138"/>
                <a:gd name="T43" fmla="*/ 258 h 150"/>
                <a:gd name="T44" fmla="+- 0 1770 1455"/>
                <a:gd name="T45" fmla="*/ T44 w 480"/>
                <a:gd name="T46" fmla="+- 0 258 138"/>
                <a:gd name="T47" fmla="*/ 258 h 150"/>
                <a:gd name="T48" fmla="+- 0 1770 1455"/>
                <a:gd name="T49" fmla="*/ T48 w 480"/>
                <a:gd name="T50" fmla="+- 0 273 138"/>
                <a:gd name="T51" fmla="*/ 273 h 150"/>
                <a:gd name="T52" fmla="+- 0 1785 1455"/>
                <a:gd name="T53" fmla="*/ T52 w 480"/>
                <a:gd name="T54" fmla="+- 0 273 138"/>
                <a:gd name="T55" fmla="*/ 273 h 150"/>
                <a:gd name="T56" fmla="+- 0 1800 1455"/>
                <a:gd name="T57" fmla="*/ T56 w 480"/>
                <a:gd name="T58" fmla="+- 0 288 138"/>
                <a:gd name="T59" fmla="*/ 288 h 150"/>
                <a:gd name="T60" fmla="+- 0 1905 1455"/>
                <a:gd name="T61" fmla="*/ T60 w 480"/>
                <a:gd name="T62" fmla="+- 0 288 138"/>
                <a:gd name="T63" fmla="*/ 288 h 150"/>
                <a:gd name="T64" fmla="+- 0 1920 1455"/>
                <a:gd name="T65" fmla="*/ T64 w 480"/>
                <a:gd name="T66" fmla="+- 0 273 138"/>
                <a:gd name="T67" fmla="*/ 273 h 150"/>
                <a:gd name="T68" fmla="+- 0 1935 1455"/>
                <a:gd name="T69" fmla="*/ T68 w 480"/>
                <a:gd name="T70" fmla="+- 0 273 138"/>
                <a:gd name="T71" fmla="*/ 273 h 150"/>
                <a:gd name="T72" fmla="+- 0 1935 1455"/>
                <a:gd name="T73" fmla="*/ T72 w 480"/>
                <a:gd name="T74" fmla="+- 0 243 138"/>
                <a:gd name="T75" fmla="*/ 243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480" h="150">
                  <a:moveTo>
                    <a:pt x="30" y="15"/>
                  </a:moveTo>
                  <a:lnTo>
                    <a:pt x="15" y="0"/>
                  </a:lnTo>
                  <a:lnTo>
                    <a:pt x="0" y="0"/>
                  </a:lnTo>
                  <a:lnTo>
                    <a:pt x="0" y="120"/>
                  </a:lnTo>
                  <a:lnTo>
                    <a:pt x="15" y="120"/>
                  </a:lnTo>
                  <a:lnTo>
                    <a:pt x="15" y="105"/>
                  </a:lnTo>
                  <a:lnTo>
                    <a:pt x="30" y="105"/>
                  </a:lnTo>
                  <a:lnTo>
                    <a:pt x="30" y="15"/>
                  </a:lnTo>
                  <a:moveTo>
                    <a:pt x="480" y="105"/>
                  </a:moveTo>
                  <a:lnTo>
                    <a:pt x="405" y="105"/>
                  </a:lnTo>
                  <a:lnTo>
                    <a:pt x="405" y="120"/>
                  </a:lnTo>
                  <a:lnTo>
                    <a:pt x="315" y="120"/>
                  </a:lnTo>
                  <a:lnTo>
                    <a:pt x="315" y="135"/>
                  </a:lnTo>
                  <a:lnTo>
                    <a:pt x="330" y="135"/>
                  </a:lnTo>
                  <a:lnTo>
                    <a:pt x="345" y="150"/>
                  </a:lnTo>
                  <a:lnTo>
                    <a:pt x="450" y="150"/>
                  </a:lnTo>
                  <a:lnTo>
                    <a:pt x="465" y="135"/>
                  </a:lnTo>
                  <a:lnTo>
                    <a:pt x="480" y="135"/>
                  </a:lnTo>
                  <a:lnTo>
                    <a:pt x="480" y="10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AutoShape 69"/>
            <p:cNvSpPr>
              <a:spLocks/>
            </p:cNvSpPr>
            <p:nvPr/>
          </p:nvSpPr>
          <p:spPr bwMode="auto">
            <a:xfrm>
              <a:off x="2040" y="273"/>
              <a:ext cx="1080" cy="765"/>
            </a:xfrm>
            <a:custGeom>
              <a:avLst/>
              <a:gdLst>
                <a:gd name="T0" fmla="+- 0 2760 2040"/>
                <a:gd name="T1" fmla="*/ T0 w 1080"/>
                <a:gd name="T2" fmla="+- 0 363 273"/>
                <a:gd name="T3" fmla="*/ 363 h 765"/>
                <a:gd name="T4" fmla="+- 0 2625 2040"/>
                <a:gd name="T5" fmla="*/ T4 w 1080"/>
                <a:gd name="T6" fmla="+- 0 273 273"/>
                <a:gd name="T7" fmla="*/ 273 h 765"/>
                <a:gd name="T8" fmla="+- 0 2475 2040"/>
                <a:gd name="T9" fmla="*/ T8 w 1080"/>
                <a:gd name="T10" fmla="+- 0 348 273"/>
                <a:gd name="T11" fmla="*/ 348 h 765"/>
                <a:gd name="T12" fmla="+- 0 2265 2040"/>
                <a:gd name="T13" fmla="*/ T12 w 1080"/>
                <a:gd name="T14" fmla="+- 0 483 273"/>
                <a:gd name="T15" fmla="*/ 483 h 765"/>
                <a:gd name="T16" fmla="+- 0 2040 2040"/>
                <a:gd name="T17" fmla="*/ T16 w 1080"/>
                <a:gd name="T18" fmla="+- 0 633 273"/>
                <a:gd name="T19" fmla="*/ 633 h 765"/>
                <a:gd name="T20" fmla="+- 0 2130 2040"/>
                <a:gd name="T21" fmla="*/ T20 w 1080"/>
                <a:gd name="T22" fmla="+- 0 723 273"/>
                <a:gd name="T23" fmla="*/ 723 h 765"/>
                <a:gd name="T24" fmla="+- 0 2205 2040"/>
                <a:gd name="T25" fmla="*/ T24 w 1080"/>
                <a:gd name="T26" fmla="+- 0 768 273"/>
                <a:gd name="T27" fmla="*/ 768 h 765"/>
                <a:gd name="T28" fmla="+- 0 2430 2040"/>
                <a:gd name="T29" fmla="*/ T28 w 1080"/>
                <a:gd name="T30" fmla="+- 0 603 273"/>
                <a:gd name="T31" fmla="*/ 603 h 765"/>
                <a:gd name="T32" fmla="+- 0 2670 2040"/>
                <a:gd name="T33" fmla="*/ T32 w 1080"/>
                <a:gd name="T34" fmla="+- 0 453 273"/>
                <a:gd name="T35" fmla="*/ 453 h 765"/>
                <a:gd name="T36" fmla="+- 0 2760 2040"/>
                <a:gd name="T37" fmla="*/ T36 w 1080"/>
                <a:gd name="T38" fmla="+- 0 363 273"/>
                <a:gd name="T39" fmla="*/ 363 h 765"/>
                <a:gd name="T40" fmla="+- 0 3120 2040"/>
                <a:gd name="T41" fmla="*/ T40 w 1080"/>
                <a:gd name="T42" fmla="+- 0 663 273"/>
                <a:gd name="T43" fmla="*/ 663 h 765"/>
                <a:gd name="T44" fmla="+- 0 3090 2040"/>
                <a:gd name="T45" fmla="*/ T44 w 1080"/>
                <a:gd name="T46" fmla="+- 0 603 273"/>
                <a:gd name="T47" fmla="*/ 603 h 765"/>
                <a:gd name="T48" fmla="+- 0 3000 2040"/>
                <a:gd name="T49" fmla="*/ T48 w 1080"/>
                <a:gd name="T50" fmla="+- 0 543 273"/>
                <a:gd name="T51" fmla="*/ 543 h 765"/>
                <a:gd name="T52" fmla="+- 0 2730 2040"/>
                <a:gd name="T53" fmla="*/ T52 w 1080"/>
                <a:gd name="T54" fmla="+- 0 693 273"/>
                <a:gd name="T55" fmla="*/ 693 h 765"/>
                <a:gd name="T56" fmla="+- 0 2550 2040"/>
                <a:gd name="T57" fmla="*/ T56 w 1080"/>
                <a:gd name="T58" fmla="+- 0 813 273"/>
                <a:gd name="T59" fmla="*/ 813 h 765"/>
                <a:gd name="T60" fmla="+- 0 2385 2040"/>
                <a:gd name="T61" fmla="*/ T60 w 1080"/>
                <a:gd name="T62" fmla="+- 0 918 273"/>
                <a:gd name="T63" fmla="*/ 918 h 765"/>
                <a:gd name="T64" fmla="+- 0 2430 2040"/>
                <a:gd name="T65" fmla="*/ T64 w 1080"/>
                <a:gd name="T66" fmla="+- 0 963 273"/>
                <a:gd name="T67" fmla="*/ 963 h 765"/>
                <a:gd name="T68" fmla="+- 0 2535 2040"/>
                <a:gd name="T69" fmla="*/ T68 w 1080"/>
                <a:gd name="T70" fmla="+- 0 1038 273"/>
                <a:gd name="T71" fmla="*/ 1038 h 765"/>
                <a:gd name="T72" fmla="+- 0 2865 2040"/>
                <a:gd name="T73" fmla="*/ T72 w 1080"/>
                <a:gd name="T74" fmla="+- 0 843 273"/>
                <a:gd name="T75" fmla="*/ 843 h 765"/>
                <a:gd name="T76" fmla="+- 0 3120 2040"/>
                <a:gd name="T77" fmla="*/ T76 w 1080"/>
                <a:gd name="T78" fmla="+- 0 663 273"/>
                <a:gd name="T79" fmla="*/ 663 h 7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080" h="765">
                  <a:moveTo>
                    <a:pt x="720" y="90"/>
                  </a:moveTo>
                  <a:lnTo>
                    <a:pt x="585" y="0"/>
                  </a:lnTo>
                  <a:lnTo>
                    <a:pt x="435" y="75"/>
                  </a:lnTo>
                  <a:lnTo>
                    <a:pt x="225" y="210"/>
                  </a:lnTo>
                  <a:lnTo>
                    <a:pt x="0" y="360"/>
                  </a:lnTo>
                  <a:lnTo>
                    <a:pt x="90" y="450"/>
                  </a:lnTo>
                  <a:lnTo>
                    <a:pt x="165" y="495"/>
                  </a:lnTo>
                  <a:lnTo>
                    <a:pt x="390" y="330"/>
                  </a:lnTo>
                  <a:lnTo>
                    <a:pt x="630" y="180"/>
                  </a:lnTo>
                  <a:lnTo>
                    <a:pt x="720" y="90"/>
                  </a:lnTo>
                  <a:moveTo>
                    <a:pt x="1080" y="390"/>
                  </a:moveTo>
                  <a:lnTo>
                    <a:pt x="1050" y="330"/>
                  </a:lnTo>
                  <a:lnTo>
                    <a:pt x="960" y="270"/>
                  </a:lnTo>
                  <a:lnTo>
                    <a:pt x="690" y="420"/>
                  </a:lnTo>
                  <a:lnTo>
                    <a:pt x="510" y="540"/>
                  </a:lnTo>
                  <a:lnTo>
                    <a:pt x="345" y="645"/>
                  </a:lnTo>
                  <a:lnTo>
                    <a:pt x="390" y="690"/>
                  </a:lnTo>
                  <a:lnTo>
                    <a:pt x="495" y="765"/>
                  </a:lnTo>
                  <a:lnTo>
                    <a:pt x="825" y="570"/>
                  </a:lnTo>
                  <a:lnTo>
                    <a:pt x="1080" y="390"/>
                  </a:lnTo>
                </a:path>
              </a:pathLst>
            </a:custGeom>
            <a:solidFill>
              <a:srgbClr val="95ABB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 name="Freeform 37"/>
            <p:cNvSpPr>
              <a:spLocks/>
            </p:cNvSpPr>
            <p:nvPr/>
          </p:nvSpPr>
          <p:spPr bwMode="auto">
            <a:xfrm>
              <a:off x="2085" y="363"/>
              <a:ext cx="615" cy="345"/>
            </a:xfrm>
            <a:custGeom>
              <a:avLst/>
              <a:gdLst>
                <a:gd name="T0" fmla="+- 0 2685 2085"/>
                <a:gd name="T1" fmla="*/ T0 w 615"/>
                <a:gd name="T2" fmla="+- 0 363 363"/>
                <a:gd name="T3" fmla="*/ 363 h 345"/>
                <a:gd name="T4" fmla="+- 0 2550 2085"/>
                <a:gd name="T5" fmla="*/ T4 w 615"/>
                <a:gd name="T6" fmla="+- 0 408 363"/>
                <a:gd name="T7" fmla="*/ 408 h 345"/>
                <a:gd name="T8" fmla="+- 0 2400 2085"/>
                <a:gd name="T9" fmla="*/ T8 w 615"/>
                <a:gd name="T10" fmla="+- 0 453 363"/>
                <a:gd name="T11" fmla="*/ 453 h 345"/>
                <a:gd name="T12" fmla="+- 0 2280 2085"/>
                <a:gd name="T13" fmla="*/ T12 w 615"/>
                <a:gd name="T14" fmla="+- 0 513 363"/>
                <a:gd name="T15" fmla="*/ 513 h 345"/>
                <a:gd name="T16" fmla="+- 0 2190 2085"/>
                <a:gd name="T17" fmla="*/ T16 w 615"/>
                <a:gd name="T18" fmla="+- 0 573 363"/>
                <a:gd name="T19" fmla="*/ 573 h 345"/>
                <a:gd name="T20" fmla="+- 0 2085 2085"/>
                <a:gd name="T21" fmla="*/ T20 w 615"/>
                <a:gd name="T22" fmla="+- 0 648 363"/>
                <a:gd name="T23" fmla="*/ 648 h 345"/>
                <a:gd name="T24" fmla="+- 0 2160 2085"/>
                <a:gd name="T25" fmla="*/ T24 w 615"/>
                <a:gd name="T26" fmla="+- 0 678 363"/>
                <a:gd name="T27" fmla="*/ 678 h 345"/>
                <a:gd name="T28" fmla="+- 0 2220 2085"/>
                <a:gd name="T29" fmla="*/ T28 w 615"/>
                <a:gd name="T30" fmla="+- 0 708 363"/>
                <a:gd name="T31" fmla="*/ 708 h 345"/>
                <a:gd name="T32" fmla="+- 0 2310 2085"/>
                <a:gd name="T33" fmla="*/ T32 w 615"/>
                <a:gd name="T34" fmla="+- 0 648 363"/>
                <a:gd name="T35" fmla="*/ 648 h 345"/>
                <a:gd name="T36" fmla="+- 0 2460 2085"/>
                <a:gd name="T37" fmla="*/ T36 w 615"/>
                <a:gd name="T38" fmla="+- 0 558 363"/>
                <a:gd name="T39" fmla="*/ 558 h 345"/>
                <a:gd name="T40" fmla="+- 0 2580 2085"/>
                <a:gd name="T41" fmla="*/ T40 w 615"/>
                <a:gd name="T42" fmla="+- 0 453 363"/>
                <a:gd name="T43" fmla="*/ 453 h 345"/>
                <a:gd name="T44" fmla="+- 0 2700 2085"/>
                <a:gd name="T45" fmla="*/ T44 w 615"/>
                <a:gd name="T46" fmla="+- 0 378 363"/>
                <a:gd name="T47" fmla="*/ 378 h 345"/>
                <a:gd name="T48" fmla="+- 0 2685 2085"/>
                <a:gd name="T49" fmla="*/ T48 w 615"/>
                <a:gd name="T50" fmla="+- 0 363 363"/>
                <a:gd name="T51" fmla="*/ 363 h 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15" h="345">
                  <a:moveTo>
                    <a:pt x="600" y="0"/>
                  </a:moveTo>
                  <a:lnTo>
                    <a:pt x="465" y="45"/>
                  </a:lnTo>
                  <a:lnTo>
                    <a:pt x="315" y="90"/>
                  </a:lnTo>
                  <a:lnTo>
                    <a:pt x="195" y="150"/>
                  </a:lnTo>
                  <a:lnTo>
                    <a:pt x="105" y="210"/>
                  </a:lnTo>
                  <a:lnTo>
                    <a:pt x="0" y="285"/>
                  </a:lnTo>
                  <a:lnTo>
                    <a:pt x="75" y="315"/>
                  </a:lnTo>
                  <a:lnTo>
                    <a:pt x="135" y="345"/>
                  </a:lnTo>
                  <a:lnTo>
                    <a:pt x="225" y="285"/>
                  </a:lnTo>
                  <a:lnTo>
                    <a:pt x="375" y="195"/>
                  </a:lnTo>
                  <a:lnTo>
                    <a:pt x="495" y="90"/>
                  </a:lnTo>
                  <a:lnTo>
                    <a:pt x="615" y="15"/>
                  </a:lnTo>
                  <a:lnTo>
                    <a:pt x="600" y="0"/>
                  </a:lnTo>
                  <a:close/>
                </a:path>
              </a:pathLst>
            </a:custGeom>
            <a:solidFill>
              <a:srgbClr val="BDC8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39"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0" y="318"/>
              <a:ext cx="345" cy="150"/>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39"/>
            <p:cNvSpPr>
              <a:spLocks/>
            </p:cNvSpPr>
            <p:nvPr/>
          </p:nvSpPr>
          <p:spPr bwMode="auto">
            <a:xfrm>
              <a:off x="2445" y="663"/>
              <a:ext cx="615" cy="330"/>
            </a:xfrm>
            <a:custGeom>
              <a:avLst/>
              <a:gdLst>
                <a:gd name="T0" fmla="+- 0 3060 2445"/>
                <a:gd name="T1" fmla="*/ T0 w 615"/>
                <a:gd name="T2" fmla="+- 0 663 663"/>
                <a:gd name="T3" fmla="*/ 663 h 330"/>
                <a:gd name="T4" fmla="+- 0 2910 2445"/>
                <a:gd name="T5" fmla="*/ T4 w 615"/>
                <a:gd name="T6" fmla="+- 0 723 663"/>
                <a:gd name="T7" fmla="*/ 723 h 330"/>
                <a:gd name="T8" fmla="+- 0 2730 2445"/>
                <a:gd name="T9" fmla="*/ T8 w 615"/>
                <a:gd name="T10" fmla="+- 0 783 663"/>
                <a:gd name="T11" fmla="*/ 783 h 330"/>
                <a:gd name="T12" fmla="+- 0 2610 2445"/>
                <a:gd name="T13" fmla="*/ T12 w 615"/>
                <a:gd name="T14" fmla="+- 0 813 663"/>
                <a:gd name="T15" fmla="*/ 813 h 330"/>
                <a:gd name="T16" fmla="+- 0 2520 2445"/>
                <a:gd name="T17" fmla="*/ T16 w 615"/>
                <a:gd name="T18" fmla="+- 0 873 663"/>
                <a:gd name="T19" fmla="*/ 873 h 330"/>
                <a:gd name="T20" fmla="+- 0 2460 2445"/>
                <a:gd name="T21" fmla="*/ T20 w 615"/>
                <a:gd name="T22" fmla="+- 0 918 663"/>
                <a:gd name="T23" fmla="*/ 918 h 330"/>
                <a:gd name="T24" fmla="+- 0 2445 2445"/>
                <a:gd name="T25" fmla="*/ T24 w 615"/>
                <a:gd name="T26" fmla="+- 0 918 663"/>
                <a:gd name="T27" fmla="*/ 918 h 330"/>
                <a:gd name="T28" fmla="+- 0 2445 2445"/>
                <a:gd name="T29" fmla="*/ T28 w 615"/>
                <a:gd name="T30" fmla="+- 0 933 663"/>
                <a:gd name="T31" fmla="*/ 933 h 330"/>
                <a:gd name="T32" fmla="+- 0 2475 2445"/>
                <a:gd name="T33" fmla="*/ T32 w 615"/>
                <a:gd name="T34" fmla="+- 0 948 663"/>
                <a:gd name="T35" fmla="*/ 948 h 330"/>
                <a:gd name="T36" fmla="+- 0 2535 2445"/>
                <a:gd name="T37" fmla="*/ T36 w 615"/>
                <a:gd name="T38" fmla="+- 0 993 663"/>
                <a:gd name="T39" fmla="*/ 993 h 330"/>
                <a:gd name="T40" fmla="+- 0 2580 2445"/>
                <a:gd name="T41" fmla="*/ T40 w 615"/>
                <a:gd name="T42" fmla="+- 0 978 663"/>
                <a:gd name="T43" fmla="*/ 978 h 330"/>
                <a:gd name="T44" fmla="+- 0 2715 2445"/>
                <a:gd name="T45" fmla="*/ T44 w 615"/>
                <a:gd name="T46" fmla="+- 0 888 663"/>
                <a:gd name="T47" fmla="*/ 888 h 330"/>
                <a:gd name="T48" fmla="+- 0 2880 2445"/>
                <a:gd name="T49" fmla="*/ T48 w 615"/>
                <a:gd name="T50" fmla="+- 0 783 663"/>
                <a:gd name="T51" fmla="*/ 783 h 330"/>
                <a:gd name="T52" fmla="+- 0 3000 2445"/>
                <a:gd name="T53" fmla="*/ T52 w 615"/>
                <a:gd name="T54" fmla="+- 0 693 663"/>
                <a:gd name="T55" fmla="*/ 693 h 330"/>
                <a:gd name="T56" fmla="+- 0 3060 2445"/>
                <a:gd name="T57" fmla="*/ T56 w 615"/>
                <a:gd name="T58" fmla="+- 0 663 663"/>
                <a:gd name="T59" fmla="*/ 663 h 3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15" h="330">
                  <a:moveTo>
                    <a:pt x="615" y="0"/>
                  </a:moveTo>
                  <a:lnTo>
                    <a:pt x="465" y="60"/>
                  </a:lnTo>
                  <a:lnTo>
                    <a:pt x="285" y="120"/>
                  </a:lnTo>
                  <a:lnTo>
                    <a:pt x="165" y="150"/>
                  </a:lnTo>
                  <a:lnTo>
                    <a:pt x="75" y="210"/>
                  </a:lnTo>
                  <a:lnTo>
                    <a:pt x="15" y="255"/>
                  </a:lnTo>
                  <a:lnTo>
                    <a:pt x="0" y="255"/>
                  </a:lnTo>
                  <a:lnTo>
                    <a:pt x="0" y="270"/>
                  </a:lnTo>
                  <a:lnTo>
                    <a:pt x="30" y="285"/>
                  </a:lnTo>
                  <a:lnTo>
                    <a:pt x="90" y="330"/>
                  </a:lnTo>
                  <a:lnTo>
                    <a:pt x="135" y="315"/>
                  </a:lnTo>
                  <a:lnTo>
                    <a:pt x="270" y="225"/>
                  </a:lnTo>
                  <a:lnTo>
                    <a:pt x="435" y="120"/>
                  </a:lnTo>
                  <a:lnTo>
                    <a:pt x="555" y="30"/>
                  </a:lnTo>
                  <a:lnTo>
                    <a:pt x="615" y="0"/>
                  </a:lnTo>
                  <a:close/>
                </a:path>
              </a:pathLst>
            </a:custGeom>
            <a:solidFill>
              <a:srgbClr val="BDC8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 name="AutoShape 73"/>
            <p:cNvSpPr>
              <a:spLocks/>
            </p:cNvSpPr>
            <p:nvPr/>
          </p:nvSpPr>
          <p:spPr bwMode="auto">
            <a:xfrm>
              <a:off x="2655" y="588"/>
              <a:ext cx="420" cy="195"/>
            </a:xfrm>
            <a:custGeom>
              <a:avLst/>
              <a:gdLst>
                <a:gd name="T0" fmla="+- 0 2705 2655"/>
                <a:gd name="T1" fmla="*/ T0 w 420"/>
                <a:gd name="T2" fmla="+- 0 771 588"/>
                <a:gd name="T3" fmla="*/ 771 h 195"/>
                <a:gd name="T4" fmla="+- 0 2655 2655"/>
                <a:gd name="T5" fmla="*/ T4 w 420"/>
                <a:gd name="T6" fmla="+- 0 783 588"/>
                <a:gd name="T7" fmla="*/ 783 h 195"/>
                <a:gd name="T8" fmla="+- 0 2685 2655"/>
                <a:gd name="T9" fmla="*/ T8 w 420"/>
                <a:gd name="T10" fmla="+- 0 783 588"/>
                <a:gd name="T11" fmla="*/ 783 h 195"/>
                <a:gd name="T12" fmla="+- 0 2705 2655"/>
                <a:gd name="T13" fmla="*/ T12 w 420"/>
                <a:gd name="T14" fmla="+- 0 771 588"/>
                <a:gd name="T15" fmla="*/ 771 h 195"/>
                <a:gd name="T16" fmla="+- 0 3000 2655"/>
                <a:gd name="T17" fmla="*/ T16 w 420"/>
                <a:gd name="T18" fmla="+- 0 588 588"/>
                <a:gd name="T19" fmla="*/ 588 h 195"/>
                <a:gd name="T20" fmla="+- 0 2985 2655"/>
                <a:gd name="T21" fmla="*/ T20 w 420"/>
                <a:gd name="T22" fmla="+- 0 603 588"/>
                <a:gd name="T23" fmla="*/ 603 h 195"/>
                <a:gd name="T24" fmla="+- 0 2925 2655"/>
                <a:gd name="T25" fmla="*/ T24 w 420"/>
                <a:gd name="T26" fmla="+- 0 633 588"/>
                <a:gd name="T27" fmla="*/ 633 h 195"/>
                <a:gd name="T28" fmla="+- 0 2705 2655"/>
                <a:gd name="T29" fmla="*/ T28 w 420"/>
                <a:gd name="T30" fmla="+- 0 771 588"/>
                <a:gd name="T31" fmla="*/ 771 h 195"/>
                <a:gd name="T32" fmla="+- 0 2715 2655"/>
                <a:gd name="T33" fmla="*/ T32 w 420"/>
                <a:gd name="T34" fmla="+- 0 768 588"/>
                <a:gd name="T35" fmla="*/ 768 h 195"/>
                <a:gd name="T36" fmla="+- 0 2820 2655"/>
                <a:gd name="T37" fmla="*/ T36 w 420"/>
                <a:gd name="T38" fmla="+- 0 723 588"/>
                <a:gd name="T39" fmla="*/ 723 h 195"/>
                <a:gd name="T40" fmla="+- 0 2985 2655"/>
                <a:gd name="T41" fmla="*/ T40 w 420"/>
                <a:gd name="T42" fmla="+- 0 663 588"/>
                <a:gd name="T43" fmla="*/ 663 h 195"/>
                <a:gd name="T44" fmla="+- 0 3075 2655"/>
                <a:gd name="T45" fmla="*/ T44 w 420"/>
                <a:gd name="T46" fmla="+- 0 648 588"/>
                <a:gd name="T47" fmla="*/ 648 h 195"/>
                <a:gd name="T48" fmla="+- 0 3060 2655"/>
                <a:gd name="T49" fmla="*/ T48 w 420"/>
                <a:gd name="T50" fmla="+- 0 633 588"/>
                <a:gd name="T51" fmla="*/ 633 h 195"/>
                <a:gd name="T52" fmla="+- 0 3030 2655"/>
                <a:gd name="T53" fmla="*/ T52 w 420"/>
                <a:gd name="T54" fmla="+- 0 618 588"/>
                <a:gd name="T55" fmla="*/ 618 h 195"/>
                <a:gd name="T56" fmla="+- 0 3000 2655"/>
                <a:gd name="T57" fmla="*/ T56 w 420"/>
                <a:gd name="T58" fmla="+- 0 588 588"/>
                <a:gd name="T59" fmla="*/ 588 h 1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420" h="195">
                  <a:moveTo>
                    <a:pt x="50" y="183"/>
                  </a:moveTo>
                  <a:lnTo>
                    <a:pt x="0" y="195"/>
                  </a:lnTo>
                  <a:lnTo>
                    <a:pt x="30" y="195"/>
                  </a:lnTo>
                  <a:lnTo>
                    <a:pt x="50" y="183"/>
                  </a:lnTo>
                  <a:close/>
                  <a:moveTo>
                    <a:pt x="345" y="0"/>
                  </a:moveTo>
                  <a:lnTo>
                    <a:pt x="330" y="15"/>
                  </a:lnTo>
                  <a:lnTo>
                    <a:pt x="270" y="45"/>
                  </a:lnTo>
                  <a:lnTo>
                    <a:pt x="50" y="183"/>
                  </a:lnTo>
                  <a:lnTo>
                    <a:pt x="60" y="180"/>
                  </a:lnTo>
                  <a:lnTo>
                    <a:pt x="165" y="135"/>
                  </a:lnTo>
                  <a:lnTo>
                    <a:pt x="330" y="75"/>
                  </a:lnTo>
                  <a:lnTo>
                    <a:pt x="420" y="60"/>
                  </a:lnTo>
                  <a:lnTo>
                    <a:pt x="405" y="45"/>
                  </a:lnTo>
                  <a:lnTo>
                    <a:pt x="375" y="30"/>
                  </a:lnTo>
                  <a:lnTo>
                    <a:pt x="345" y="0"/>
                  </a:lnTo>
                  <a:close/>
                </a:path>
              </a:pathLst>
            </a:custGeom>
            <a:solidFill>
              <a:srgbClr val="7994A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 name="AutoShape 74"/>
            <p:cNvSpPr>
              <a:spLocks/>
            </p:cNvSpPr>
            <p:nvPr/>
          </p:nvSpPr>
          <p:spPr bwMode="auto">
            <a:xfrm>
              <a:off x="2130" y="408"/>
              <a:ext cx="825" cy="570"/>
            </a:xfrm>
            <a:custGeom>
              <a:avLst/>
              <a:gdLst>
                <a:gd name="T0" fmla="+- 0 2625 2130"/>
                <a:gd name="T1" fmla="*/ T0 w 825"/>
                <a:gd name="T2" fmla="+- 0 408 408"/>
                <a:gd name="T3" fmla="*/ 408 h 570"/>
                <a:gd name="T4" fmla="+- 0 2475 2130"/>
                <a:gd name="T5" fmla="*/ T4 w 825"/>
                <a:gd name="T6" fmla="+- 0 468 408"/>
                <a:gd name="T7" fmla="*/ 468 h 570"/>
                <a:gd name="T8" fmla="+- 0 2280 2130"/>
                <a:gd name="T9" fmla="*/ T8 w 825"/>
                <a:gd name="T10" fmla="+- 0 558 408"/>
                <a:gd name="T11" fmla="*/ 558 h 570"/>
                <a:gd name="T12" fmla="+- 0 2160 2130"/>
                <a:gd name="T13" fmla="*/ T12 w 825"/>
                <a:gd name="T14" fmla="+- 0 618 408"/>
                <a:gd name="T15" fmla="*/ 618 h 570"/>
                <a:gd name="T16" fmla="+- 0 2130 2130"/>
                <a:gd name="T17" fmla="*/ T16 w 825"/>
                <a:gd name="T18" fmla="+- 0 648 408"/>
                <a:gd name="T19" fmla="*/ 648 h 570"/>
                <a:gd name="T20" fmla="+- 0 2160 2130"/>
                <a:gd name="T21" fmla="*/ T20 w 825"/>
                <a:gd name="T22" fmla="+- 0 663 408"/>
                <a:gd name="T23" fmla="*/ 663 h 570"/>
                <a:gd name="T24" fmla="+- 0 2205 2130"/>
                <a:gd name="T25" fmla="*/ T24 w 825"/>
                <a:gd name="T26" fmla="+- 0 693 408"/>
                <a:gd name="T27" fmla="*/ 693 h 570"/>
                <a:gd name="T28" fmla="+- 0 2265 2130"/>
                <a:gd name="T29" fmla="*/ T28 w 825"/>
                <a:gd name="T30" fmla="+- 0 663 408"/>
                <a:gd name="T31" fmla="*/ 663 h 570"/>
                <a:gd name="T32" fmla="+- 0 2385 2130"/>
                <a:gd name="T33" fmla="*/ T32 w 825"/>
                <a:gd name="T34" fmla="+- 0 573 408"/>
                <a:gd name="T35" fmla="*/ 573 h 570"/>
                <a:gd name="T36" fmla="+- 0 2550 2130"/>
                <a:gd name="T37" fmla="*/ T36 w 825"/>
                <a:gd name="T38" fmla="+- 0 453 408"/>
                <a:gd name="T39" fmla="*/ 453 h 570"/>
                <a:gd name="T40" fmla="+- 0 2625 2130"/>
                <a:gd name="T41" fmla="*/ T40 w 825"/>
                <a:gd name="T42" fmla="+- 0 408 408"/>
                <a:gd name="T43" fmla="*/ 408 h 570"/>
                <a:gd name="T44" fmla="+- 0 2955 2130"/>
                <a:gd name="T45" fmla="*/ T44 w 825"/>
                <a:gd name="T46" fmla="+- 0 723 408"/>
                <a:gd name="T47" fmla="*/ 723 h 570"/>
                <a:gd name="T48" fmla="+- 0 2835 2130"/>
                <a:gd name="T49" fmla="*/ T48 w 825"/>
                <a:gd name="T50" fmla="+- 0 783 408"/>
                <a:gd name="T51" fmla="*/ 783 h 570"/>
                <a:gd name="T52" fmla="+- 0 2640 2130"/>
                <a:gd name="T53" fmla="*/ T52 w 825"/>
                <a:gd name="T54" fmla="+- 0 843 408"/>
                <a:gd name="T55" fmla="*/ 843 h 570"/>
                <a:gd name="T56" fmla="+- 0 2550 2130"/>
                <a:gd name="T57" fmla="*/ T56 w 825"/>
                <a:gd name="T58" fmla="+- 0 873 408"/>
                <a:gd name="T59" fmla="*/ 873 h 570"/>
                <a:gd name="T60" fmla="+- 0 2505 2130"/>
                <a:gd name="T61" fmla="*/ T60 w 825"/>
                <a:gd name="T62" fmla="+- 0 903 408"/>
                <a:gd name="T63" fmla="*/ 903 h 570"/>
                <a:gd name="T64" fmla="+- 0 2475 2130"/>
                <a:gd name="T65" fmla="*/ T64 w 825"/>
                <a:gd name="T66" fmla="+- 0 918 408"/>
                <a:gd name="T67" fmla="*/ 918 h 570"/>
                <a:gd name="T68" fmla="+- 0 2475 2130"/>
                <a:gd name="T69" fmla="*/ T68 w 825"/>
                <a:gd name="T70" fmla="+- 0 933 408"/>
                <a:gd name="T71" fmla="*/ 933 h 570"/>
                <a:gd name="T72" fmla="+- 0 2490 2130"/>
                <a:gd name="T73" fmla="*/ T72 w 825"/>
                <a:gd name="T74" fmla="+- 0 948 408"/>
                <a:gd name="T75" fmla="*/ 948 h 570"/>
                <a:gd name="T76" fmla="+- 0 2535 2130"/>
                <a:gd name="T77" fmla="*/ T76 w 825"/>
                <a:gd name="T78" fmla="+- 0 963 408"/>
                <a:gd name="T79" fmla="*/ 963 h 570"/>
                <a:gd name="T80" fmla="+- 0 2535 2130"/>
                <a:gd name="T81" fmla="*/ T80 w 825"/>
                <a:gd name="T82" fmla="+- 0 978 408"/>
                <a:gd name="T83" fmla="*/ 978 h 570"/>
                <a:gd name="T84" fmla="+- 0 2565 2130"/>
                <a:gd name="T85" fmla="*/ T84 w 825"/>
                <a:gd name="T86" fmla="+- 0 963 408"/>
                <a:gd name="T87" fmla="*/ 963 h 570"/>
                <a:gd name="T88" fmla="+- 0 2670 2130"/>
                <a:gd name="T89" fmla="*/ T88 w 825"/>
                <a:gd name="T90" fmla="+- 0 903 408"/>
                <a:gd name="T91" fmla="*/ 903 h 570"/>
                <a:gd name="T92" fmla="+- 0 2805 2130"/>
                <a:gd name="T93" fmla="*/ T92 w 825"/>
                <a:gd name="T94" fmla="+- 0 813 408"/>
                <a:gd name="T95" fmla="*/ 813 h 570"/>
                <a:gd name="T96" fmla="+- 0 2955 2130"/>
                <a:gd name="T97" fmla="*/ T96 w 825"/>
                <a:gd name="T98" fmla="+- 0 723 408"/>
                <a:gd name="T99" fmla="*/ 723 h 5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825" h="570">
                  <a:moveTo>
                    <a:pt x="495" y="0"/>
                  </a:moveTo>
                  <a:lnTo>
                    <a:pt x="345" y="60"/>
                  </a:lnTo>
                  <a:lnTo>
                    <a:pt x="150" y="150"/>
                  </a:lnTo>
                  <a:lnTo>
                    <a:pt x="30" y="210"/>
                  </a:lnTo>
                  <a:lnTo>
                    <a:pt x="0" y="240"/>
                  </a:lnTo>
                  <a:lnTo>
                    <a:pt x="30" y="255"/>
                  </a:lnTo>
                  <a:lnTo>
                    <a:pt x="75" y="285"/>
                  </a:lnTo>
                  <a:lnTo>
                    <a:pt x="135" y="255"/>
                  </a:lnTo>
                  <a:lnTo>
                    <a:pt x="255" y="165"/>
                  </a:lnTo>
                  <a:lnTo>
                    <a:pt x="420" y="45"/>
                  </a:lnTo>
                  <a:lnTo>
                    <a:pt x="495" y="0"/>
                  </a:lnTo>
                  <a:moveTo>
                    <a:pt x="825" y="315"/>
                  </a:moveTo>
                  <a:lnTo>
                    <a:pt x="705" y="375"/>
                  </a:lnTo>
                  <a:lnTo>
                    <a:pt x="510" y="435"/>
                  </a:lnTo>
                  <a:lnTo>
                    <a:pt x="420" y="465"/>
                  </a:lnTo>
                  <a:lnTo>
                    <a:pt x="375" y="495"/>
                  </a:lnTo>
                  <a:lnTo>
                    <a:pt x="345" y="510"/>
                  </a:lnTo>
                  <a:lnTo>
                    <a:pt x="345" y="525"/>
                  </a:lnTo>
                  <a:lnTo>
                    <a:pt x="360" y="540"/>
                  </a:lnTo>
                  <a:lnTo>
                    <a:pt x="405" y="555"/>
                  </a:lnTo>
                  <a:lnTo>
                    <a:pt x="405" y="570"/>
                  </a:lnTo>
                  <a:lnTo>
                    <a:pt x="435" y="555"/>
                  </a:lnTo>
                  <a:lnTo>
                    <a:pt x="540" y="495"/>
                  </a:lnTo>
                  <a:lnTo>
                    <a:pt x="675" y="405"/>
                  </a:lnTo>
                  <a:lnTo>
                    <a:pt x="825" y="315"/>
                  </a:lnTo>
                </a:path>
              </a:pathLst>
            </a:custGeom>
            <a:solidFill>
              <a:srgbClr val="D9DFE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43" name="Picture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5" y="393"/>
              <a:ext cx="315" cy="2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5" y="-267"/>
              <a:ext cx="375" cy="135"/>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77"/>
            <p:cNvSpPr>
              <a:spLocks/>
            </p:cNvSpPr>
            <p:nvPr/>
          </p:nvSpPr>
          <p:spPr bwMode="auto">
            <a:xfrm>
              <a:off x="2430" y="-267"/>
              <a:ext cx="510" cy="480"/>
            </a:xfrm>
            <a:custGeom>
              <a:avLst/>
              <a:gdLst>
                <a:gd name="T0" fmla="+- 0 2625 2430"/>
                <a:gd name="T1" fmla="*/ T0 w 510"/>
                <a:gd name="T2" fmla="+- 0 183 -267"/>
                <a:gd name="T3" fmla="*/ 183 h 480"/>
                <a:gd name="T4" fmla="+- 0 2580 2430"/>
                <a:gd name="T5" fmla="*/ T4 w 510"/>
                <a:gd name="T6" fmla="+- 0 168 -267"/>
                <a:gd name="T7" fmla="*/ 168 h 480"/>
                <a:gd name="T8" fmla="+- 0 2565 2430"/>
                <a:gd name="T9" fmla="*/ T8 w 510"/>
                <a:gd name="T10" fmla="+- 0 198 -267"/>
                <a:gd name="T11" fmla="*/ 198 h 480"/>
                <a:gd name="T12" fmla="+- 0 2565 2430"/>
                <a:gd name="T13" fmla="*/ T12 w 510"/>
                <a:gd name="T14" fmla="+- 0 213 -267"/>
                <a:gd name="T15" fmla="*/ 213 h 480"/>
                <a:gd name="T16" fmla="+- 0 2625 2430"/>
                <a:gd name="T17" fmla="*/ T16 w 510"/>
                <a:gd name="T18" fmla="+- 0 183 -267"/>
                <a:gd name="T19" fmla="*/ 183 h 480"/>
                <a:gd name="T20" fmla="+- 0 2940 2430"/>
                <a:gd name="T21" fmla="*/ T20 w 510"/>
                <a:gd name="T22" fmla="+- 0 -252 -267"/>
                <a:gd name="T23" fmla="*/ -252 h 480"/>
                <a:gd name="T24" fmla="+- 0 2790 2430"/>
                <a:gd name="T25" fmla="*/ T24 w 510"/>
                <a:gd name="T26" fmla="+- 0 -267 -267"/>
                <a:gd name="T27" fmla="*/ -267 h 480"/>
                <a:gd name="T28" fmla="+- 0 2445 2430"/>
                <a:gd name="T29" fmla="*/ T28 w 510"/>
                <a:gd name="T30" fmla="+- 0 -267 -267"/>
                <a:gd name="T31" fmla="*/ -267 h 480"/>
                <a:gd name="T32" fmla="+- 0 2445 2430"/>
                <a:gd name="T33" fmla="*/ T32 w 510"/>
                <a:gd name="T34" fmla="+- 0 -222 -267"/>
                <a:gd name="T35" fmla="*/ -222 h 480"/>
                <a:gd name="T36" fmla="+- 0 2430 2430"/>
                <a:gd name="T37" fmla="*/ T36 w 510"/>
                <a:gd name="T38" fmla="+- 0 -192 -267"/>
                <a:gd name="T39" fmla="*/ -192 h 480"/>
                <a:gd name="T40" fmla="+- 0 2460 2430"/>
                <a:gd name="T41" fmla="*/ T40 w 510"/>
                <a:gd name="T42" fmla="+- 0 -162 -267"/>
                <a:gd name="T43" fmla="*/ -162 h 480"/>
                <a:gd name="T44" fmla="+- 0 2505 2430"/>
                <a:gd name="T45" fmla="*/ T44 w 510"/>
                <a:gd name="T46" fmla="+- 0 -147 -267"/>
                <a:gd name="T47" fmla="*/ -147 h 480"/>
                <a:gd name="T48" fmla="+- 0 2535 2430"/>
                <a:gd name="T49" fmla="*/ T48 w 510"/>
                <a:gd name="T50" fmla="+- 0 -132 -267"/>
                <a:gd name="T51" fmla="*/ -132 h 480"/>
                <a:gd name="T52" fmla="+- 0 2565 2430"/>
                <a:gd name="T53" fmla="*/ T52 w 510"/>
                <a:gd name="T54" fmla="+- 0 -102 -267"/>
                <a:gd name="T55" fmla="*/ -102 h 480"/>
                <a:gd name="T56" fmla="+- 0 2580 2430"/>
                <a:gd name="T57" fmla="*/ T56 w 510"/>
                <a:gd name="T58" fmla="+- 0 -72 -267"/>
                <a:gd name="T59" fmla="*/ -72 h 480"/>
                <a:gd name="T60" fmla="+- 0 2610 2430"/>
                <a:gd name="T61" fmla="*/ T60 w 510"/>
                <a:gd name="T62" fmla="+- 0 -72 -267"/>
                <a:gd name="T63" fmla="*/ -72 h 480"/>
                <a:gd name="T64" fmla="+- 0 2640 2430"/>
                <a:gd name="T65" fmla="*/ T64 w 510"/>
                <a:gd name="T66" fmla="+- 0 -87 -267"/>
                <a:gd name="T67" fmla="*/ -87 h 480"/>
                <a:gd name="T68" fmla="+- 0 2715 2430"/>
                <a:gd name="T69" fmla="*/ T68 w 510"/>
                <a:gd name="T70" fmla="+- 0 -87 -267"/>
                <a:gd name="T71" fmla="*/ -87 h 480"/>
                <a:gd name="T72" fmla="+- 0 2760 2430"/>
                <a:gd name="T73" fmla="*/ T72 w 510"/>
                <a:gd name="T74" fmla="+- 0 -72 -267"/>
                <a:gd name="T75" fmla="*/ -72 h 480"/>
                <a:gd name="T76" fmla="+- 0 2790 2430"/>
                <a:gd name="T77" fmla="*/ T76 w 510"/>
                <a:gd name="T78" fmla="+- 0 -72 -267"/>
                <a:gd name="T79" fmla="*/ -72 h 480"/>
                <a:gd name="T80" fmla="+- 0 2790 2430"/>
                <a:gd name="T81" fmla="*/ T80 w 510"/>
                <a:gd name="T82" fmla="+- 0 -87 -267"/>
                <a:gd name="T83" fmla="*/ -87 h 480"/>
                <a:gd name="T84" fmla="+- 0 2820 2430"/>
                <a:gd name="T85" fmla="*/ T84 w 510"/>
                <a:gd name="T86" fmla="+- 0 -102 -267"/>
                <a:gd name="T87" fmla="*/ -102 h 480"/>
                <a:gd name="T88" fmla="+- 0 2910 2430"/>
                <a:gd name="T89" fmla="*/ T88 w 510"/>
                <a:gd name="T90" fmla="+- 0 -162 -267"/>
                <a:gd name="T91" fmla="*/ -162 h 480"/>
                <a:gd name="T92" fmla="+- 0 2940 2430"/>
                <a:gd name="T93" fmla="*/ T92 w 510"/>
                <a:gd name="T94" fmla="+- 0 -162 -267"/>
                <a:gd name="T95" fmla="*/ -162 h 480"/>
                <a:gd name="T96" fmla="+- 0 2940 2430"/>
                <a:gd name="T97" fmla="*/ T96 w 510"/>
                <a:gd name="T98" fmla="+- 0 -252 -267"/>
                <a:gd name="T99" fmla="*/ -252 h 4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0" h="480">
                  <a:moveTo>
                    <a:pt x="195" y="450"/>
                  </a:moveTo>
                  <a:lnTo>
                    <a:pt x="150" y="435"/>
                  </a:lnTo>
                  <a:lnTo>
                    <a:pt x="135" y="465"/>
                  </a:lnTo>
                  <a:lnTo>
                    <a:pt x="135" y="480"/>
                  </a:lnTo>
                  <a:lnTo>
                    <a:pt x="195" y="450"/>
                  </a:lnTo>
                  <a:moveTo>
                    <a:pt x="510" y="15"/>
                  </a:moveTo>
                  <a:lnTo>
                    <a:pt x="360" y="0"/>
                  </a:lnTo>
                  <a:lnTo>
                    <a:pt x="15" y="0"/>
                  </a:lnTo>
                  <a:lnTo>
                    <a:pt x="15" y="45"/>
                  </a:lnTo>
                  <a:lnTo>
                    <a:pt x="0" y="75"/>
                  </a:lnTo>
                  <a:lnTo>
                    <a:pt x="30" y="105"/>
                  </a:lnTo>
                  <a:lnTo>
                    <a:pt x="75" y="120"/>
                  </a:lnTo>
                  <a:lnTo>
                    <a:pt x="105" y="135"/>
                  </a:lnTo>
                  <a:lnTo>
                    <a:pt x="135" y="165"/>
                  </a:lnTo>
                  <a:lnTo>
                    <a:pt x="150" y="195"/>
                  </a:lnTo>
                  <a:lnTo>
                    <a:pt x="180" y="195"/>
                  </a:lnTo>
                  <a:lnTo>
                    <a:pt x="210" y="180"/>
                  </a:lnTo>
                  <a:lnTo>
                    <a:pt x="285" y="180"/>
                  </a:lnTo>
                  <a:lnTo>
                    <a:pt x="330" y="195"/>
                  </a:lnTo>
                  <a:lnTo>
                    <a:pt x="360" y="195"/>
                  </a:lnTo>
                  <a:lnTo>
                    <a:pt x="360" y="180"/>
                  </a:lnTo>
                  <a:lnTo>
                    <a:pt x="390" y="165"/>
                  </a:lnTo>
                  <a:lnTo>
                    <a:pt x="480" y="105"/>
                  </a:lnTo>
                  <a:lnTo>
                    <a:pt x="510" y="105"/>
                  </a:lnTo>
                  <a:lnTo>
                    <a:pt x="510" y="15"/>
                  </a:lnTo>
                </a:path>
              </a:pathLst>
            </a:custGeom>
            <a:solidFill>
              <a:srgbClr val="F0F05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46"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5" y="183"/>
              <a:ext cx="255" cy="165"/>
            </a:xfrm>
            <a:prstGeom prst="rect">
              <a:avLst/>
            </a:prstGeom>
            <a:noFill/>
            <a:extLst>
              <a:ext uri="{909E8E84-426E-40DD-AFC4-6F175D3DCCD1}">
                <a14:hiddenFill xmlns:a14="http://schemas.microsoft.com/office/drawing/2010/main">
                  <a:solidFill>
                    <a:srgbClr val="FFFFFF"/>
                  </a:solidFill>
                </a14:hiddenFill>
              </a:ext>
            </a:extLst>
          </p:spPr>
        </p:pic>
        <p:sp>
          <p:nvSpPr>
            <p:cNvPr id="47" name="AutoShape 79"/>
            <p:cNvSpPr>
              <a:spLocks/>
            </p:cNvSpPr>
            <p:nvPr/>
          </p:nvSpPr>
          <p:spPr bwMode="auto">
            <a:xfrm>
              <a:off x="1515" y="663"/>
              <a:ext cx="1425" cy="435"/>
            </a:xfrm>
            <a:custGeom>
              <a:avLst/>
              <a:gdLst>
                <a:gd name="T0" fmla="+- 0 1620 1515"/>
                <a:gd name="T1" fmla="*/ T0 w 1425"/>
                <a:gd name="T2" fmla="+- 0 1068 663"/>
                <a:gd name="T3" fmla="*/ 1068 h 435"/>
                <a:gd name="T4" fmla="+- 0 1605 1515"/>
                <a:gd name="T5" fmla="*/ T4 w 1425"/>
                <a:gd name="T6" fmla="+- 0 1053 663"/>
                <a:gd name="T7" fmla="*/ 1053 h 435"/>
                <a:gd name="T8" fmla="+- 0 1605 1515"/>
                <a:gd name="T9" fmla="*/ T8 w 1425"/>
                <a:gd name="T10" fmla="+- 0 1038 663"/>
                <a:gd name="T11" fmla="*/ 1038 h 435"/>
                <a:gd name="T12" fmla="+- 0 1560 1515"/>
                <a:gd name="T13" fmla="*/ T12 w 1425"/>
                <a:gd name="T14" fmla="+- 0 1038 663"/>
                <a:gd name="T15" fmla="*/ 1038 h 435"/>
                <a:gd name="T16" fmla="+- 0 1515 1515"/>
                <a:gd name="T17" fmla="*/ T16 w 1425"/>
                <a:gd name="T18" fmla="+- 0 1023 663"/>
                <a:gd name="T19" fmla="*/ 1023 h 435"/>
                <a:gd name="T20" fmla="+- 0 1515 1515"/>
                <a:gd name="T21" fmla="*/ T20 w 1425"/>
                <a:gd name="T22" fmla="+- 0 1068 663"/>
                <a:gd name="T23" fmla="*/ 1068 h 435"/>
                <a:gd name="T24" fmla="+- 0 1620 1515"/>
                <a:gd name="T25" fmla="*/ T24 w 1425"/>
                <a:gd name="T26" fmla="+- 0 1068 663"/>
                <a:gd name="T27" fmla="*/ 1068 h 435"/>
                <a:gd name="T28" fmla="+- 0 1920 1515"/>
                <a:gd name="T29" fmla="*/ T28 w 1425"/>
                <a:gd name="T30" fmla="+- 0 663 663"/>
                <a:gd name="T31" fmla="*/ 663 h 435"/>
                <a:gd name="T32" fmla="+- 0 1905 1515"/>
                <a:gd name="T33" fmla="*/ T32 w 1425"/>
                <a:gd name="T34" fmla="+- 0 663 663"/>
                <a:gd name="T35" fmla="*/ 663 h 435"/>
                <a:gd name="T36" fmla="+- 0 1905 1515"/>
                <a:gd name="T37" fmla="*/ T36 w 1425"/>
                <a:gd name="T38" fmla="+- 0 678 663"/>
                <a:gd name="T39" fmla="*/ 678 h 435"/>
                <a:gd name="T40" fmla="+- 0 1920 1515"/>
                <a:gd name="T41" fmla="*/ T40 w 1425"/>
                <a:gd name="T42" fmla="+- 0 693 663"/>
                <a:gd name="T43" fmla="*/ 693 h 435"/>
                <a:gd name="T44" fmla="+- 0 1920 1515"/>
                <a:gd name="T45" fmla="*/ T44 w 1425"/>
                <a:gd name="T46" fmla="+- 0 663 663"/>
                <a:gd name="T47" fmla="*/ 663 h 435"/>
                <a:gd name="T48" fmla="+- 0 2205 1515"/>
                <a:gd name="T49" fmla="*/ T48 w 1425"/>
                <a:gd name="T50" fmla="+- 0 1083 663"/>
                <a:gd name="T51" fmla="*/ 1083 h 435"/>
                <a:gd name="T52" fmla="+- 0 2190 1515"/>
                <a:gd name="T53" fmla="*/ T52 w 1425"/>
                <a:gd name="T54" fmla="+- 0 1068 663"/>
                <a:gd name="T55" fmla="*/ 1068 h 435"/>
                <a:gd name="T56" fmla="+- 0 2175 1515"/>
                <a:gd name="T57" fmla="*/ T56 w 1425"/>
                <a:gd name="T58" fmla="+- 0 1083 663"/>
                <a:gd name="T59" fmla="*/ 1083 h 435"/>
                <a:gd name="T60" fmla="+- 0 2205 1515"/>
                <a:gd name="T61" fmla="*/ T60 w 1425"/>
                <a:gd name="T62" fmla="+- 0 1083 663"/>
                <a:gd name="T63" fmla="*/ 1083 h 435"/>
                <a:gd name="T64" fmla="+- 0 2940 1515"/>
                <a:gd name="T65" fmla="*/ T64 w 1425"/>
                <a:gd name="T66" fmla="+- 0 1038 663"/>
                <a:gd name="T67" fmla="*/ 1038 h 435"/>
                <a:gd name="T68" fmla="+- 0 2895 1515"/>
                <a:gd name="T69" fmla="*/ T68 w 1425"/>
                <a:gd name="T70" fmla="+- 0 1083 663"/>
                <a:gd name="T71" fmla="*/ 1083 h 435"/>
                <a:gd name="T72" fmla="+- 0 2865 1515"/>
                <a:gd name="T73" fmla="*/ T72 w 1425"/>
                <a:gd name="T74" fmla="+- 0 1098 663"/>
                <a:gd name="T75" fmla="*/ 1098 h 435"/>
                <a:gd name="T76" fmla="+- 0 2925 1515"/>
                <a:gd name="T77" fmla="*/ T76 w 1425"/>
                <a:gd name="T78" fmla="+- 0 1098 663"/>
                <a:gd name="T79" fmla="*/ 1098 h 435"/>
                <a:gd name="T80" fmla="+- 0 2940 1515"/>
                <a:gd name="T81" fmla="*/ T80 w 1425"/>
                <a:gd name="T82" fmla="+- 0 1038 663"/>
                <a:gd name="T83" fmla="*/ 1038 h 4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425" h="435">
                  <a:moveTo>
                    <a:pt x="105" y="405"/>
                  </a:moveTo>
                  <a:lnTo>
                    <a:pt x="90" y="390"/>
                  </a:lnTo>
                  <a:lnTo>
                    <a:pt x="90" y="375"/>
                  </a:lnTo>
                  <a:lnTo>
                    <a:pt x="45" y="375"/>
                  </a:lnTo>
                  <a:lnTo>
                    <a:pt x="0" y="360"/>
                  </a:lnTo>
                  <a:lnTo>
                    <a:pt x="0" y="405"/>
                  </a:lnTo>
                  <a:lnTo>
                    <a:pt x="105" y="405"/>
                  </a:lnTo>
                  <a:moveTo>
                    <a:pt x="405" y="0"/>
                  </a:moveTo>
                  <a:lnTo>
                    <a:pt x="390" y="0"/>
                  </a:lnTo>
                  <a:lnTo>
                    <a:pt x="390" y="15"/>
                  </a:lnTo>
                  <a:lnTo>
                    <a:pt x="405" y="30"/>
                  </a:lnTo>
                  <a:lnTo>
                    <a:pt x="405" y="0"/>
                  </a:lnTo>
                  <a:moveTo>
                    <a:pt x="690" y="420"/>
                  </a:moveTo>
                  <a:lnTo>
                    <a:pt x="675" y="405"/>
                  </a:lnTo>
                  <a:lnTo>
                    <a:pt x="660" y="420"/>
                  </a:lnTo>
                  <a:lnTo>
                    <a:pt x="690" y="420"/>
                  </a:lnTo>
                  <a:moveTo>
                    <a:pt x="1425" y="375"/>
                  </a:moveTo>
                  <a:lnTo>
                    <a:pt x="1380" y="420"/>
                  </a:lnTo>
                  <a:lnTo>
                    <a:pt x="1350" y="435"/>
                  </a:lnTo>
                  <a:lnTo>
                    <a:pt x="1410" y="435"/>
                  </a:lnTo>
                  <a:lnTo>
                    <a:pt x="1425" y="375"/>
                  </a:lnTo>
                </a:path>
              </a:pathLst>
            </a:custGeom>
            <a:solidFill>
              <a:srgbClr val="F0F05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 name="Freeform 47"/>
            <p:cNvSpPr>
              <a:spLocks/>
            </p:cNvSpPr>
            <p:nvPr/>
          </p:nvSpPr>
          <p:spPr bwMode="auto">
            <a:xfrm>
              <a:off x="2445" y="-237"/>
              <a:ext cx="465" cy="150"/>
            </a:xfrm>
            <a:custGeom>
              <a:avLst/>
              <a:gdLst>
                <a:gd name="T0" fmla="+- 0 2895 2445"/>
                <a:gd name="T1" fmla="*/ T0 w 465"/>
                <a:gd name="T2" fmla="+- 0 -237 -237"/>
                <a:gd name="T3" fmla="*/ -237 h 150"/>
                <a:gd name="T4" fmla="+- 0 2460 2445"/>
                <a:gd name="T5" fmla="*/ T4 w 465"/>
                <a:gd name="T6" fmla="+- 0 -237 -237"/>
                <a:gd name="T7" fmla="*/ -237 h 150"/>
                <a:gd name="T8" fmla="+- 0 2460 2445"/>
                <a:gd name="T9" fmla="*/ T8 w 465"/>
                <a:gd name="T10" fmla="+- 0 -207 -237"/>
                <a:gd name="T11" fmla="*/ -207 h 150"/>
                <a:gd name="T12" fmla="+- 0 2445 2445"/>
                <a:gd name="T13" fmla="*/ T12 w 465"/>
                <a:gd name="T14" fmla="+- 0 -192 -237"/>
                <a:gd name="T15" fmla="*/ -192 h 150"/>
                <a:gd name="T16" fmla="+- 0 2535 2445"/>
                <a:gd name="T17" fmla="*/ T16 w 465"/>
                <a:gd name="T18" fmla="+- 0 -162 -237"/>
                <a:gd name="T19" fmla="*/ -162 h 150"/>
                <a:gd name="T20" fmla="+- 0 2595 2445"/>
                <a:gd name="T21" fmla="*/ T20 w 465"/>
                <a:gd name="T22" fmla="+- 0 -102 -237"/>
                <a:gd name="T23" fmla="*/ -102 h 150"/>
                <a:gd name="T24" fmla="+- 0 2730 2445"/>
                <a:gd name="T25" fmla="*/ T24 w 465"/>
                <a:gd name="T26" fmla="+- 0 -102 -237"/>
                <a:gd name="T27" fmla="*/ -102 h 150"/>
                <a:gd name="T28" fmla="+- 0 2775 2445"/>
                <a:gd name="T29" fmla="*/ T28 w 465"/>
                <a:gd name="T30" fmla="+- 0 -87 -237"/>
                <a:gd name="T31" fmla="*/ -87 h 150"/>
                <a:gd name="T32" fmla="+- 0 2790 2445"/>
                <a:gd name="T33" fmla="*/ T32 w 465"/>
                <a:gd name="T34" fmla="+- 0 -117 -237"/>
                <a:gd name="T35" fmla="*/ -117 h 150"/>
                <a:gd name="T36" fmla="+- 0 2820 2445"/>
                <a:gd name="T37" fmla="*/ T36 w 465"/>
                <a:gd name="T38" fmla="+- 0 -147 -237"/>
                <a:gd name="T39" fmla="*/ -147 h 150"/>
                <a:gd name="T40" fmla="+- 0 2865 2445"/>
                <a:gd name="T41" fmla="*/ T40 w 465"/>
                <a:gd name="T42" fmla="+- 0 -162 -237"/>
                <a:gd name="T43" fmla="*/ -162 h 150"/>
                <a:gd name="T44" fmla="+- 0 2895 2445"/>
                <a:gd name="T45" fmla="*/ T44 w 465"/>
                <a:gd name="T46" fmla="+- 0 -177 -237"/>
                <a:gd name="T47" fmla="*/ -177 h 150"/>
                <a:gd name="T48" fmla="+- 0 2910 2445"/>
                <a:gd name="T49" fmla="*/ T48 w 465"/>
                <a:gd name="T50" fmla="+- 0 -207 -237"/>
                <a:gd name="T51" fmla="*/ -207 h 150"/>
                <a:gd name="T52" fmla="+- 0 2895 2445"/>
                <a:gd name="T53" fmla="*/ T52 w 465"/>
                <a:gd name="T54" fmla="+- 0 -237 -237"/>
                <a:gd name="T55" fmla="*/ -237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65" h="150">
                  <a:moveTo>
                    <a:pt x="450" y="0"/>
                  </a:moveTo>
                  <a:lnTo>
                    <a:pt x="15" y="0"/>
                  </a:lnTo>
                  <a:lnTo>
                    <a:pt x="15" y="30"/>
                  </a:lnTo>
                  <a:lnTo>
                    <a:pt x="0" y="45"/>
                  </a:lnTo>
                  <a:lnTo>
                    <a:pt x="90" y="75"/>
                  </a:lnTo>
                  <a:lnTo>
                    <a:pt x="150" y="135"/>
                  </a:lnTo>
                  <a:lnTo>
                    <a:pt x="285" y="135"/>
                  </a:lnTo>
                  <a:lnTo>
                    <a:pt x="330" y="150"/>
                  </a:lnTo>
                  <a:lnTo>
                    <a:pt x="345" y="120"/>
                  </a:lnTo>
                  <a:lnTo>
                    <a:pt x="375" y="90"/>
                  </a:lnTo>
                  <a:lnTo>
                    <a:pt x="420" y="75"/>
                  </a:lnTo>
                  <a:lnTo>
                    <a:pt x="450" y="60"/>
                  </a:lnTo>
                  <a:lnTo>
                    <a:pt x="465" y="30"/>
                  </a:lnTo>
                  <a:lnTo>
                    <a:pt x="45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49" name="Picture 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5" y="198"/>
              <a:ext cx="150" cy="105"/>
            </a:xfrm>
            <a:prstGeom prst="rect">
              <a:avLst/>
            </a:prstGeom>
            <a:noFill/>
            <a:extLst>
              <a:ext uri="{909E8E84-426E-40DD-AFC4-6F175D3DCCD1}">
                <a14:hiddenFill xmlns:a14="http://schemas.microsoft.com/office/drawing/2010/main">
                  <a:solidFill>
                    <a:srgbClr val="FFFFFF"/>
                  </a:solidFill>
                </a14:hiddenFill>
              </a:ext>
            </a:extLst>
          </p:spPr>
        </p:pic>
        <p:sp>
          <p:nvSpPr>
            <p:cNvPr id="50" name="Freeform 49"/>
            <p:cNvSpPr>
              <a:spLocks/>
            </p:cNvSpPr>
            <p:nvPr/>
          </p:nvSpPr>
          <p:spPr bwMode="auto">
            <a:xfrm>
              <a:off x="1425" y="-297"/>
              <a:ext cx="675" cy="420"/>
            </a:xfrm>
            <a:custGeom>
              <a:avLst/>
              <a:gdLst>
                <a:gd name="T0" fmla="+- 0 2070 1425"/>
                <a:gd name="T1" fmla="*/ T0 w 675"/>
                <a:gd name="T2" fmla="+- 0 -297 -297"/>
                <a:gd name="T3" fmla="*/ -297 h 420"/>
                <a:gd name="T4" fmla="+- 0 1980 1425"/>
                <a:gd name="T5" fmla="*/ T4 w 675"/>
                <a:gd name="T6" fmla="+- 0 -297 -297"/>
                <a:gd name="T7" fmla="*/ -297 h 420"/>
                <a:gd name="T8" fmla="+- 0 1815 1425"/>
                <a:gd name="T9" fmla="*/ T8 w 675"/>
                <a:gd name="T10" fmla="+- 0 -222 -297"/>
                <a:gd name="T11" fmla="*/ -222 h 420"/>
                <a:gd name="T12" fmla="+- 0 1425 1425"/>
                <a:gd name="T13" fmla="*/ T12 w 675"/>
                <a:gd name="T14" fmla="+- 0 -57 -297"/>
                <a:gd name="T15" fmla="*/ -57 h 420"/>
                <a:gd name="T16" fmla="+- 0 1530 1425"/>
                <a:gd name="T17" fmla="*/ T16 w 675"/>
                <a:gd name="T18" fmla="+- 0 48 -297"/>
                <a:gd name="T19" fmla="*/ 48 h 420"/>
                <a:gd name="T20" fmla="+- 0 1605 1425"/>
                <a:gd name="T21" fmla="*/ T20 w 675"/>
                <a:gd name="T22" fmla="+- 0 78 -297"/>
                <a:gd name="T23" fmla="*/ 78 h 420"/>
                <a:gd name="T24" fmla="+- 0 1695 1425"/>
                <a:gd name="T25" fmla="*/ T24 w 675"/>
                <a:gd name="T26" fmla="+- 0 108 -297"/>
                <a:gd name="T27" fmla="*/ 108 h 420"/>
                <a:gd name="T28" fmla="+- 0 1770 1425"/>
                <a:gd name="T29" fmla="*/ T28 w 675"/>
                <a:gd name="T30" fmla="+- 0 123 -297"/>
                <a:gd name="T31" fmla="*/ 123 h 420"/>
                <a:gd name="T32" fmla="+- 0 1950 1425"/>
                <a:gd name="T33" fmla="*/ T32 w 675"/>
                <a:gd name="T34" fmla="+- 0 123 -297"/>
                <a:gd name="T35" fmla="*/ 123 h 420"/>
                <a:gd name="T36" fmla="+- 0 1980 1425"/>
                <a:gd name="T37" fmla="*/ T36 w 675"/>
                <a:gd name="T38" fmla="+- 0 3 -297"/>
                <a:gd name="T39" fmla="*/ 3 h 420"/>
                <a:gd name="T40" fmla="+- 0 2040 1425"/>
                <a:gd name="T41" fmla="*/ T40 w 675"/>
                <a:gd name="T42" fmla="+- 0 -117 -297"/>
                <a:gd name="T43" fmla="*/ -117 h 420"/>
                <a:gd name="T44" fmla="+- 0 2100 1425"/>
                <a:gd name="T45" fmla="*/ T44 w 675"/>
                <a:gd name="T46" fmla="+- 0 -162 -297"/>
                <a:gd name="T47" fmla="*/ -162 h 420"/>
                <a:gd name="T48" fmla="+- 0 2100 1425"/>
                <a:gd name="T49" fmla="*/ T48 w 675"/>
                <a:gd name="T50" fmla="+- 0 -207 -297"/>
                <a:gd name="T51" fmla="*/ -207 h 420"/>
                <a:gd name="T52" fmla="+- 0 2055 1425"/>
                <a:gd name="T53" fmla="*/ T52 w 675"/>
                <a:gd name="T54" fmla="+- 0 -237 -297"/>
                <a:gd name="T55" fmla="*/ -237 h 420"/>
                <a:gd name="T56" fmla="+- 0 2070 1425"/>
                <a:gd name="T57" fmla="*/ T56 w 675"/>
                <a:gd name="T58" fmla="+- 0 -297 -297"/>
                <a:gd name="T59" fmla="*/ -297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75" h="420">
                  <a:moveTo>
                    <a:pt x="645" y="0"/>
                  </a:moveTo>
                  <a:lnTo>
                    <a:pt x="555" y="0"/>
                  </a:lnTo>
                  <a:lnTo>
                    <a:pt x="390" y="75"/>
                  </a:lnTo>
                  <a:lnTo>
                    <a:pt x="0" y="240"/>
                  </a:lnTo>
                  <a:lnTo>
                    <a:pt x="105" y="345"/>
                  </a:lnTo>
                  <a:lnTo>
                    <a:pt x="180" y="375"/>
                  </a:lnTo>
                  <a:lnTo>
                    <a:pt x="270" y="405"/>
                  </a:lnTo>
                  <a:lnTo>
                    <a:pt x="345" y="420"/>
                  </a:lnTo>
                  <a:lnTo>
                    <a:pt x="525" y="420"/>
                  </a:lnTo>
                  <a:lnTo>
                    <a:pt x="555" y="300"/>
                  </a:lnTo>
                  <a:lnTo>
                    <a:pt x="615" y="180"/>
                  </a:lnTo>
                  <a:lnTo>
                    <a:pt x="675" y="135"/>
                  </a:lnTo>
                  <a:lnTo>
                    <a:pt x="675" y="90"/>
                  </a:lnTo>
                  <a:lnTo>
                    <a:pt x="630" y="60"/>
                  </a:lnTo>
                  <a:lnTo>
                    <a:pt x="645" y="0"/>
                  </a:lnTo>
                  <a:close/>
                </a:path>
              </a:pathLst>
            </a:custGeom>
            <a:solidFill>
              <a:srgbClr val="FF8BA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1" name="Freeform 50"/>
            <p:cNvSpPr>
              <a:spLocks/>
            </p:cNvSpPr>
            <p:nvPr/>
          </p:nvSpPr>
          <p:spPr bwMode="auto">
            <a:xfrm>
              <a:off x="1470" y="-297"/>
              <a:ext cx="630" cy="375"/>
            </a:xfrm>
            <a:custGeom>
              <a:avLst/>
              <a:gdLst>
                <a:gd name="T0" fmla="+- 0 2070 1470"/>
                <a:gd name="T1" fmla="*/ T0 w 630"/>
                <a:gd name="T2" fmla="+- 0 -297 -297"/>
                <a:gd name="T3" fmla="*/ -297 h 375"/>
                <a:gd name="T4" fmla="+- 0 1980 1470"/>
                <a:gd name="T5" fmla="*/ T4 w 630"/>
                <a:gd name="T6" fmla="+- 0 -297 -297"/>
                <a:gd name="T7" fmla="*/ -297 h 375"/>
                <a:gd name="T8" fmla="+- 0 1680 1470"/>
                <a:gd name="T9" fmla="*/ T8 w 630"/>
                <a:gd name="T10" fmla="+- 0 -162 -297"/>
                <a:gd name="T11" fmla="*/ -162 h 375"/>
                <a:gd name="T12" fmla="+- 0 1470 1470"/>
                <a:gd name="T13" fmla="*/ T12 w 630"/>
                <a:gd name="T14" fmla="+- 0 -87 -297"/>
                <a:gd name="T15" fmla="*/ -87 h 375"/>
                <a:gd name="T16" fmla="+- 0 1500 1470"/>
                <a:gd name="T17" fmla="*/ T16 w 630"/>
                <a:gd name="T18" fmla="+- 0 -42 -297"/>
                <a:gd name="T19" fmla="*/ -42 h 375"/>
                <a:gd name="T20" fmla="+- 0 1560 1470"/>
                <a:gd name="T21" fmla="*/ T20 w 630"/>
                <a:gd name="T22" fmla="+- 0 18 -297"/>
                <a:gd name="T23" fmla="*/ 18 h 375"/>
                <a:gd name="T24" fmla="+- 0 1635 1470"/>
                <a:gd name="T25" fmla="*/ T24 w 630"/>
                <a:gd name="T26" fmla="+- 0 48 -297"/>
                <a:gd name="T27" fmla="*/ 48 h 375"/>
                <a:gd name="T28" fmla="+- 0 1740 1470"/>
                <a:gd name="T29" fmla="*/ T28 w 630"/>
                <a:gd name="T30" fmla="+- 0 78 -297"/>
                <a:gd name="T31" fmla="*/ 78 h 375"/>
                <a:gd name="T32" fmla="+- 0 1860 1470"/>
                <a:gd name="T33" fmla="*/ T32 w 630"/>
                <a:gd name="T34" fmla="+- 0 78 -297"/>
                <a:gd name="T35" fmla="*/ 78 h 375"/>
                <a:gd name="T36" fmla="+- 0 1950 1470"/>
                <a:gd name="T37" fmla="*/ T36 w 630"/>
                <a:gd name="T38" fmla="+- 0 63 -297"/>
                <a:gd name="T39" fmla="*/ 63 h 375"/>
                <a:gd name="T40" fmla="+- 0 1965 1470"/>
                <a:gd name="T41" fmla="*/ T40 w 630"/>
                <a:gd name="T42" fmla="+- 0 63 -297"/>
                <a:gd name="T43" fmla="*/ 63 h 375"/>
                <a:gd name="T44" fmla="+- 0 2025 1470"/>
                <a:gd name="T45" fmla="*/ T44 w 630"/>
                <a:gd name="T46" fmla="+- 0 -117 -297"/>
                <a:gd name="T47" fmla="*/ -117 h 375"/>
                <a:gd name="T48" fmla="+- 0 2085 1470"/>
                <a:gd name="T49" fmla="*/ T48 w 630"/>
                <a:gd name="T50" fmla="+- 0 -162 -297"/>
                <a:gd name="T51" fmla="*/ -162 h 375"/>
                <a:gd name="T52" fmla="+- 0 2100 1470"/>
                <a:gd name="T53" fmla="*/ T52 w 630"/>
                <a:gd name="T54" fmla="+- 0 -162 -297"/>
                <a:gd name="T55" fmla="*/ -162 h 375"/>
                <a:gd name="T56" fmla="+- 0 2100 1470"/>
                <a:gd name="T57" fmla="*/ T56 w 630"/>
                <a:gd name="T58" fmla="+- 0 -207 -297"/>
                <a:gd name="T59" fmla="*/ -207 h 375"/>
                <a:gd name="T60" fmla="+- 0 2070 1470"/>
                <a:gd name="T61" fmla="*/ T60 w 630"/>
                <a:gd name="T62" fmla="+- 0 -237 -297"/>
                <a:gd name="T63" fmla="*/ -237 h 375"/>
                <a:gd name="T64" fmla="+- 0 2070 1470"/>
                <a:gd name="T65" fmla="*/ T64 w 630"/>
                <a:gd name="T66" fmla="+- 0 -297 -297"/>
                <a:gd name="T67" fmla="*/ -297 h 3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30" h="375">
                  <a:moveTo>
                    <a:pt x="600" y="0"/>
                  </a:moveTo>
                  <a:lnTo>
                    <a:pt x="510" y="0"/>
                  </a:lnTo>
                  <a:lnTo>
                    <a:pt x="210" y="135"/>
                  </a:lnTo>
                  <a:lnTo>
                    <a:pt x="0" y="210"/>
                  </a:lnTo>
                  <a:lnTo>
                    <a:pt x="30" y="255"/>
                  </a:lnTo>
                  <a:lnTo>
                    <a:pt x="90" y="315"/>
                  </a:lnTo>
                  <a:lnTo>
                    <a:pt x="165" y="345"/>
                  </a:lnTo>
                  <a:lnTo>
                    <a:pt x="270" y="375"/>
                  </a:lnTo>
                  <a:lnTo>
                    <a:pt x="390" y="375"/>
                  </a:lnTo>
                  <a:lnTo>
                    <a:pt x="480" y="360"/>
                  </a:lnTo>
                  <a:lnTo>
                    <a:pt x="495" y="360"/>
                  </a:lnTo>
                  <a:lnTo>
                    <a:pt x="555" y="180"/>
                  </a:lnTo>
                  <a:lnTo>
                    <a:pt x="615" y="135"/>
                  </a:lnTo>
                  <a:lnTo>
                    <a:pt x="630" y="135"/>
                  </a:lnTo>
                  <a:lnTo>
                    <a:pt x="630" y="90"/>
                  </a:lnTo>
                  <a:lnTo>
                    <a:pt x="600" y="60"/>
                  </a:lnTo>
                  <a:lnTo>
                    <a:pt x="600" y="0"/>
                  </a:lnTo>
                  <a:close/>
                </a:path>
              </a:pathLst>
            </a:custGeom>
            <a:solidFill>
              <a:srgbClr val="FF738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2" name="Freeform 51"/>
            <p:cNvSpPr>
              <a:spLocks/>
            </p:cNvSpPr>
            <p:nvPr/>
          </p:nvSpPr>
          <p:spPr bwMode="auto">
            <a:xfrm>
              <a:off x="1515" y="-297"/>
              <a:ext cx="585" cy="330"/>
            </a:xfrm>
            <a:custGeom>
              <a:avLst/>
              <a:gdLst>
                <a:gd name="T0" fmla="+- 0 2070 1515"/>
                <a:gd name="T1" fmla="*/ T0 w 585"/>
                <a:gd name="T2" fmla="+- 0 -297 -297"/>
                <a:gd name="T3" fmla="*/ -297 h 330"/>
                <a:gd name="T4" fmla="+- 0 1980 1515"/>
                <a:gd name="T5" fmla="*/ T4 w 585"/>
                <a:gd name="T6" fmla="+- 0 -297 -297"/>
                <a:gd name="T7" fmla="*/ -297 h 330"/>
                <a:gd name="T8" fmla="+- 0 1740 1515"/>
                <a:gd name="T9" fmla="*/ T8 w 585"/>
                <a:gd name="T10" fmla="+- 0 -192 -297"/>
                <a:gd name="T11" fmla="*/ -192 h 330"/>
                <a:gd name="T12" fmla="+- 0 1515 1515"/>
                <a:gd name="T13" fmla="*/ T12 w 585"/>
                <a:gd name="T14" fmla="+- 0 -102 -297"/>
                <a:gd name="T15" fmla="*/ -102 h 330"/>
                <a:gd name="T16" fmla="+- 0 1560 1515"/>
                <a:gd name="T17" fmla="*/ T16 w 585"/>
                <a:gd name="T18" fmla="+- 0 -57 -297"/>
                <a:gd name="T19" fmla="*/ -57 h 330"/>
                <a:gd name="T20" fmla="+- 0 1620 1515"/>
                <a:gd name="T21" fmla="*/ T20 w 585"/>
                <a:gd name="T22" fmla="+- 0 -12 -297"/>
                <a:gd name="T23" fmla="*/ -12 h 330"/>
                <a:gd name="T24" fmla="+- 0 1695 1515"/>
                <a:gd name="T25" fmla="*/ T24 w 585"/>
                <a:gd name="T26" fmla="+- 0 18 -297"/>
                <a:gd name="T27" fmla="*/ 18 h 330"/>
                <a:gd name="T28" fmla="+- 0 1785 1515"/>
                <a:gd name="T29" fmla="*/ T28 w 585"/>
                <a:gd name="T30" fmla="+- 0 33 -297"/>
                <a:gd name="T31" fmla="*/ 33 h 330"/>
                <a:gd name="T32" fmla="+- 0 1845 1515"/>
                <a:gd name="T33" fmla="*/ T32 w 585"/>
                <a:gd name="T34" fmla="+- 0 33 -297"/>
                <a:gd name="T35" fmla="*/ 33 h 330"/>
                <a:gd name="T36" fmla="+- 0 1905 1515"/>
                <a:gd name="T37" fmla="*/ T36 w 585"/>
                <a:gd name="T38" fmla="+- 0 18 -297"/>
                <a:gd name="T39" fmla="*/ 18 h 330"/>
                <a:gd name="T40" fmla="+- 0 1980 1515"/>
                <a:gd name="T41" fmla="*/ T40 w 585"/>
                <a:gd name="T42" fmla="+- 0 18 -297"/>
                <a:gd name="T43" fmla="*/ 18 h 330"/>
                <a:gd name="T44" fmla="+- 0 1995 1515"/>
                <a:gd name="T45" fmla="*/ T44 w 585"/>
                <a:gd name="T46" fmla="+- 0 -57 -297"/>
                <a:gd name="T47" fmla="*/ -57 h 330"/>
                <a:gd name="T48" fmla="+- 0 2040 1515"/>
                <a:gd name="T49" fmla="*/ T48 w 585"/>
                <a:gd name="T50" fmla="+- 0 -117 -297"/>
                <a:gd name="T51" fmla="*/ -117 h 330"/>
                <a:gd name="T52" fmla="+- 0 2100 1515"/>
                <a:gd name="T53" fmla="*/ T52 w 585"/>
                <a:gd name="T54" fmla="+- 0 -177 -297"/>
                <a:gd name="T55" fmla="*/ -177 h 330"/>
                <a:gd name="T56" fmla="+- 0 2100 1515"/>
                <a:gd name="T57" fmla="*/ T56 w 585"/>
                <a:gd name="T58" fmla="+- 0 -207 -297"/>
                <a:gd name="T59" fmla="*/ -207 h 330"/>
                <a:gd name="T60" fmla="+- 0 2070 1515"/>
                <a:gd name="T61" fmla="*/ T60 w 585"/>
                <a:gd name="T62" fmla="+- 0 -237 -297"/>
                <a:gd name="T63" fmla="*/ -237 h 330"/>
                <a:gd name="T64" fmla="+- 0 2070 1515"/>
                <a:gd name="T65" fmla="*/ T64 w 585"/>
                <a:gd name="T66" fmla="+- 0 -297 -297"/>
                <a:gd name="T67" fmla="*/ -297 h 3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85" h="330">
                  <a:moveTo>
                    <a:pt x="555" y="0"/>
                  </a:moveTo>
                  <a:lnTo>
                    <a:pt x="465" y="0"/>
                  </a:lnTo>
                  <a:lnTo>
                    <a:pt x="225" y="105"/>
                  </a:lnTo>
                  <a:lnTo>
                    <a:pt x="0" y="195"/>
                  </a:lnTo>
                  <a:lnTo>
                    <a:pt x="45" y="240"/>
                  </a:lnTo>
                  <a:lnTo>
                    <a:pt x="105" y="285"/>
                  </a:lnTo>
                  <a:lnTo>
                    <a:pt x="180" y="315"/>
                  </a:lnTo>
                  <a:lnTo>
                    <a:pt x="270" y="330"/>
                  </a:lnTo>
                  <a:lnTo>
                    <a:pt x="330" y="330"/>
                  </a:lnTo>
                  <a:lnTo>
                    <a:pt x="390" y="315"/>
                  </a:lnTo>
                  <a:lnTo>
                    <a:pt x="465" y="315"/>
                  </a:lnTo>
                  <a:lnTo>
                    <a:pt x="480" y="240"/>
                  </a:lnTo>
                  <a:lnTo>
                    <a:pt x="525" y="180"/>
                  </a:lnTo>
                  <a:lnTo>
                    <a:pt x="585" y="120"/>
                  </a:lnTo>
                  <a:lnTo>
                    <a:pt x="585" y="90"/>
                  </a:lnTo>
                  <a:lnTo>
                    <a:pt x="555" y="60"/>
                  </a:lnTo>
                  <a:lnTo>
                    <a:pt x="555" y="0"/>
                  </a:lnTo>
                  <a:close/>
                </a:path>
              </a:pathLst>
            </a:custGeom>
            <a:solidFill>
              <a:srgbClr val="FF587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3" name="Freeform 52"/>
            <p:cNvSpPr>
              <a:spLocks/>
            </p:cNvSpPr>
            <p:nvPr/>
          </p:nvSpPr>
          <p:spPr bwMode="auto">
            <a:xfrm>
              <a:off x="1575" y="-297"/>
              <a:ext cx="525" cy="270"/>
            </a:xfrm>
            <a:custGeom>
              <a:avLst/>
              <a:gdLst>
                <a:gd name="T0" fmla="+- 0 2070 1575"/>
                <a:gd name="T1" fmla="*/ T0 w 525"/>
                <a:gd name="T2" fmla="+- 0 -297 -297"/>
                <a:gd name="T3" fmla="*/ -297 h 270"/>
                <a:gd name="T4" fmla="+- 0 1980 1575"/>
                <a:gd name="T5" fmla="*/ T4 w 525"/>
                <a:gd name="T6" fmla="+- 0 -297 -297"/>
                <a:gd name="T7" fmla="*/ -297 h 270"/>
                <a:gd name="T8" fmla="+- 0 1755 1575"/>
                <a:gd name="T9" fmla="*/ T8 w 525"/>
                <a:gd name="T10" fmla="+- 0 -207 -297"/>
                <a:gd name="T11" fmla="*/ -207 h 270"/>
                <a:gd name="T12" fmla="+- 0 1575 1575"/>
                <a:gd name="T13" fmla="*/ T12 w 525"/>
                <a:gd name="T14" fmla="+- 0 -117 -297"/>
                <a:gd name="T15" fmla="*/ -117 h 270"/>
                <a:gd name="T16" fmla="+- 0 1620 1575"/>
                <a:gd name="T17" fmla="*/ T16 w 525"/>
                <a:gd name="T18" fmla="+- 0 -72 -297"/>
                <a:gd name="T19" fmla="*/ -72 h 270"/>
                <a:gd name="T20" fmla="+- 0 1710 1575"/>
                <a:gd name="T21" fmla="*/ T20 w 525"/>
                <a:gd name="T22" fmla="+- 0 -27 -297"/>
                <a:gd name="T23" fmla="*/ -27 h 270"/>
                <a:gd name="T24" fmla="+- 0 1875 1575"/>
                <a:gd name="T25" fmla="*/ T24 w 525"/>
                <a:gd name="T26" fmla="+- 0 -27 -297"/>
                <a:gd name="T27" fmla="*/ -27 h 270"/>
                <a:gd name="T28" fmla="+- 0 1950 1575"/>
                <a:gd name="T29" fmla="*/ T28 w 525"/>
                <a:gd name="T30" fmla="+- 0 -57 -297"/>
                <a:gd name="T31" fmla="*/ -57 h 270"/>
                <a:gd name="T32" fmla="+- 0 2010 1575"/>
                <a:gd name="T33" fmla="*/ T32 w 525"/>
                <a:gd name="T34" fmla="+- 0 -87 -297"/>
                <a:gd name="T35" fmla="*/ -87 h 270"/>
                <a:gd name="T36" fmla="+- 0 2055 1575"/>
                <a:gd name="T37" fmla="*/ T36 w 525"/>
                <a:gd name="T38" fmla="+- 0 -132 -297"/>
                <a:gd name="T39" fmla="*/ -132 h 270"/>
                <a:gd name="T40" fmla="+- 0 2100 1575"/>
                <a:gd name="T41" fmla="*/ T40 w 525"/>
                <a:gd name="T42" fmla="+- 0 -162 -297"/>
                <a:gd name="T43" fmla="*/ -162 h 270"/>
                <a:gd name="T44" fmla="+- 0 2100 1575"/>
                <a:gd name="T45" fmla="*/ T44 w 525"/>
                <a:gd name="T46" fmla="+- 0 -207 -297"/>
                <a:gd name="T47" fmla="*/ -207 h 270"/>
                <a:gd name="T48" fmla="+- 0 2070 1575"/>
                <a:gd name="T49" fmla="*/ T48 w 525"/>
                <a:gd name="T50" fmla="+- 0 -237 -297"/>
                <a:gd name="T51" fmla="*/ -237 h 270"/>
                <a:gd name="T52" fmla="+- 0 2070 1575"/>
                <a:gd name="T53" fmla="*/ T52 w 525"/>
                <a:gd name="T54" fmla="+- 0 -297 -297"/>
                <a:gd name="T55" fmla="*/ -297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25" h="270">
                  <a:moveTo>
                    <a:pt x="495" y="0"/>
                  </a:moveTo>
                  <a:lnTo>
                    <a:pt x="405" y="0"/>
                  </a:lnTo>
                  <a:lnTo>
                    <a:pt x="180" y="90"/>
                  </a:lnTo>
                  <a:lnTo>
                    <a:pt x="0" y="180"/>
                  </a:lnTo>
                  <a:lnTo>
                    <a:pt x="45" y="225"/>
                  </a:lnTo>
                  <a:lnTo>
                    <a:pt x="135" y="270"/>
                  </a:lnTo>
                  <a:lnTo>
                    <a:pt x="300" y="270"/>
                  </a:lnTo>
                  <a:lnTo>
                    <a:pt x="375" y="240"/>
                  </a:lnTo>
                  <a:lnTo>
                    <a:pt x="435" y="210"/>
                  </a:lnTo>
                  <a:lnTo>
                    <a:pt x="480" y="165"/>
                  </a:lnTo>
                  <a:lnTo>
                    <a:pt x="525" y="135"/>
                  </a:lnTo>
                  <a:lnTo>
                    <a:pt x="525" y="90"/>
                  </a:lnTo>
                  <a:lnTo>
                    <a:pt x="495" y="60"/>
                  </a:lnTo>
                  <a:lnTo>
                    <a:pt x="495" y="0"/>
                  </a:lnTo>
                  <a:close/>
                </a:path>
              </a:pathLst>
            </a:custGeom>
            <a:solidFill>
              <a:srgbClr val="FF40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54" name="Picture 5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80" y="-297"/>
              <a:ext cx="675" cy="525"/>
            </a:xfrm>
            <a:prstGeom prst="rect">
              <a:avLst/>
            </a:prstGeom>
            <a:noFill/>
            <a:extLst>
              <a:ext uri="{909E8E84-426E-40DD-AFC4-6F175D3DCCD1}">
                <a14:hiddenFill xmlns:a14="http://schemas.microsoft.com/office/drawing/2010/main">
                  <a:solidFill>
                    <a:srgbClr val="FFFFFF"/>
                  </a:solidFill>
                </a14:hiddenFill>
              </a:ext>
            </a:extLst>
          </p:spPr>
        </p:pic>
        <p:sp>
          <p:nvSpPr>
            <p:cNvPr id="55" name="Freeform 54"/>
            <p:cNvSpPr>
              <a:spLocks/>
            </p:cNvSpPr>
            <p:nvPr/>
          </p:nvSpPr>
          <p:spPr bwMode="auto">
            <a:xfrm>
              <a:off x="1320" y="-327"/>
              <a:ext cx="765" cy="540"/>
            </a:xfrm>
            <a:custGeom>
              <a:avLst/>
              <a:gdLst>
                <a:gd name="T0" fmla="+- 0 1905 1320"/>
                <a:gd name="T1" fmla="*/ T0 w 765"/>
                <a:gd name="T2" fmla="+- 0 -282 -327"/>
                <a:gd name="T3" fmla="*/ -282 h 540"/>
                <a:gd name="T4" fmla="+- 0 1860 1320"/>
                <a:gd name="T5" fmla="*/ T4 w 765"/>
                <a:gd name="T6" fmla="+- 0 -252 -327"/>
                <a:gd name="T7" fmla="*/ -252 h 540"/>
                <a:gd name="T8" fmla="+- 0 1785 1320"/>
                <a:gd name="T9" fmla="*/ T8 w 765"/>
                <a:gd name="T10" fmla="+- 0 -237 -327"/>
                <a:gd name="T11" fmla="*/ -237 h 540"/>
                <a:gd name="T12" fmla="+- 0 1740 1320"/>
                <a:gd name="T13" fmla="*/ T12 w 765"/>
                <a:gd name="T14" fmla="+- 0 -207 -327"/>
                <a:gd name="T15" fmla="*/ -207 h 540"/>
                <a:gd name="T16" fmla="+- 0 1680 1320"/>
                <a:gd name="T17" fmla="*/ T16 w 765"/>
                <a:gd name="T18" fmla="+- 0 -192 -327"/>
                <a:gd name="T19" fmla="*/ -192 h 540"/>
                <a:gd name="T20" fmla="+- 0 1635 1320"/>
                <a:gd name="T21" fmla="*/ T20 w 765"/>
                <a:gd name="T22" fmla="+- 0 -162 -327"/>
                <a:gd name="T23" fmla="*/ -162 h 540"/>
                <a:gd name="T24" fmla="+- 0 1545 1320"/>
                <a:gd name="T25" fmla="*/ T24 w 765"/>
                <a:gd name="T26" fmla="+- 0 -147 -327"/>
                <a:gd name="T27" fmla="*/ -147 h 540"/>
                <a:gd name="T28" fmla="+- 0 1500 1320"/>
                <a:gd name="T29" fmla="*/ T28 w 765"/>
                <a:gd name="T30" fmla="+- 0 -117 -327"/>
                <a:gd name="T31" fmla="*/ -117 h 540"/>
                <a:gd name="T32" fmla="+- 0 1905 1320"/>
                <a:gd name="T33" fmla="*/ T32 w 765"/>
                <a:gd name="T34" fmla="+- 0 -282 -327"/>
                <a:gd name="T35" fmla="*/ -282 h 540"/>
                <a:gd name="T36" fmla="+- 0 1710 1320"/>
                <a:gd name="T37" fmla="*/ T36 w 765"/>
                <a:gd name="T38" fmla="+- 0 -327 -327"/>
                <a:gd name="T39" fmla="*/ -327 h 540"/>
                <a:gd name="T40" fmla="+- 0 1440 1320"/>
                <a:gd name="T41" fmla="*/ T40 w 765"/>
                <a:gd name="T42" fmla="+- 0 -102 -327"/>
                <a:gd name="T43" fmla="*/ -102 h 540"/>
                <a:gd name="T44" fmla="+- 0 1395 1320"/>
                <a:gd name="T45" fmla="*/ T44 w 765"/>
                <a:gd name="T46" fmla="+- 0 -72 -327"/>
                <a:gd name="T47" fmla="*/ -72 h 540"/>
                <a:gd name="T48" fmla="+- 0 1335 1320"/>
                <a:gd name="T49" fmla="*/ T48 w 765"/>
                <a:gd name="T50" fmla="+- 0 -57 -327"/>
                <a:gd name="T51" fmla="*/ -57 h 540"/>
                <a:gd name="T52" fmla="+- 0 1335 1320"/>
                <a:gd name="T53" fmla="*/ T52 w 765"/>
                <a:gd name="T54" fmla="+- 0 -27 -327"/>
                <a:gd name="T55" fmla="*/ -27 h 540"/>
                <a:gd name="T56" fmla="+- 0 1350 1320"/>
                <a:gd name="T57" fmla="*/ T56 w 765"/>
                <a:gd name="T58" fmla="+- 0 18 -327"/>
                <a:gd name="T59" fmla="*/ 18 h 540"/>
                <a:gd name="T60" fmla="+- 0 1380 1320"/>
                <a:gd name="T61" fmla="*/ T60 w 765"/>
                <a:gd name="T62" fmla="+- 0 48 -327"/>
                <a:gd name="T63" fmla="*/ 48 h 540"/>
                <a:gd name="T64" fmla="+- 0 1395 1320"/>
                <a:gd name="T65" fmla="*/ T64 w 765"/>
                <a:gd name="T66" fmla="+- 0 93 -327"/>
                <a:gd name="T67" fmla="*/ 93 h 540"/>
                <a:gd name="T68" fmla="+- 0 1425 1320"/>
                <a:gd name="T69" fmla="*/ T68 w 765"/>
                <a:gd name="T70" fmla="+- 0 108 -327"/>
                <a:gd name="T71" fmla="*/ 108 h 540"/>
                <a:gd name="T72" fmla="+- 0 1485 1320"/>
                <a:gd name="T73" fmla="*/ T72 w 765"/>
                <a:gd name="T74" fmla="+- 0 168 -327"/>
                <a:gd name="T75" fmla="*/ 168 h 540"/>
                <a:gd name="T76" fmla="+- 0 1500 1320"/>
                <a:gd name="T77" fmla="*/ T76 w 765"/>
                <a:gd name="T78" fmla="+- 0 198 -327"/>
                <a:gd name="T79" fmla="*/ 198 h 540"/>
                <a:gd name="T80" fmla="+- 0 1575 1320"/>
                <a:gd name="T81" fmla="*/ T80 w 765"/>
                <a:gd name="T82" fmla="+- 0 213 -327"/>
                <a:gd name="T83" fmla="*/ 213 h 540"/>
                <a:gd name="T84" fmla="+- 0 1560 1320"/>
                <a:gd name="T85" fmla="*/ T84 w 765"/>
                <a:gd name="T86" fmla="+- 0 183 -327"/>
                <a:gd name="T87" fmla="*/ 183 h 540"/>
                <a:gd name="T88" fmla="+- 0 1515 1320"/>
                <a:gd name="T89" fmla="*/ T88 w 765"/>
                <a:gd name="T90" fmla="+- 0 168 -327"/>
                <a:gd name="T91" fmla="*/ 168 h 540"/>
                <a:gd name="T92" fmla="+- 0 1440 1320"/>
                <a:gd name="T93" fmla="*/ T92 w 765"/>
                <a:gd name="T94" fmla="+- 0 93 -327"/>
                <a:gd name="T95" fmla="*/ 93 h 540"/>
                <a:gd name="T96" fmla="+- 0 1425 1320"/>
                <a:gd name="T97" fmla="*/ T96 w 765"/>
                <a:gd name="T98" fmla="+- 0 63 -327"/>
                <a:gd name="T99" fmla="*/ 63 h 540"/>
                <a:gd name="T100" fmla="+- 0 1395 1320"/>
                <a:gd name="T101" fmla="*/ T100 w 765"/>
                <a:gd name="T102" fmla="+- 0 33 -327"/>
                <a:gd name="T103" fmla="*/ 33 h 540"/>
                <a:gd name="T104" fmla="+- 0 1380 1320"/>
                <a:gd name="T105" fmla="*/ T104 w 765"/>
                <a:gd name="T106" fmla="+- 0 -27 -327"/>
                <a:gd name="T107" fmla="*/ -27 h 540"/>
                <a:gd name="T108" fmla="+- 0 1410 1320"/>
                <a:gd name="T109" fmla="*/ T108 w 765"/>
                <a:gd name="T110" fmla="+- 0 -12 -327"/>
                <a:gd name="T111" fmla="*/ -12 h 540"/>
                <a:gd name="T112" fmla="+- 0 1425 1320"/>
                <a:gd name="T113" fmla="*/ T112 w 765"/>
                <a:gd name="T114" fmla="+- 0 33 -327"/>
                <a:gd name="T115" fmla="*/ 33 h 540"/>
                <a:gd name="T116" fmla="+- 0 1455 1320"/>
                <a:gd name="T117" fmla="*/ T116 w 765"/>
                <a:gd name="T118" fmla="+- 0 48 -327"/>
                <a:gd name="T119" fmla="*/ 48 h 540"/>
                <a:gd name="T120" fmla="+- 0 1515 1320"/>
                <a:gd name="T121" fmla="*/ T120 w 765"/>
                <a:gd name="T122" fmla="+- 0 108 -327"/>
                <a:gd name="T123" fmla="*/ 108 h 540"/>
                <a:gd name="T124" fmla="+- 0 1530 1320"/>
                <a:gd name="T125" fmla="*/ T124 w 765"/>
                <a:gd name="T126" fmla="+- 0 138 -327"/>
                <a:gd name="T127" fmla="*/ 138 h 540"/>
                <a:gd name="T128" fmla="+- 0 1575 1320"/>
                <a:gd name="T129" fmla="*/ T128 w 765"/>
                <a:gd name="T130" fmla="+- 0 153 -327"/>
                <a:gd name="T131" fmla="*/ 153 h 540"/>
                <a:gd name="T132" fmla="+- 0 1635 1320"/>
                <a:gd name="T133" fmla="*/ T132 w 765"/>
                <a:gd name="T134" fmla="+- 0 183 -327"/>
                <a:gd name="T135" fmla="*/ 183 h 540"/>
                <a:gd name="T136" fmla="+- 0 1950 1320"/>
                <a:gd name="T137" fmla="*/ T136 w 765"/>
                <a:gd name="T138" fmla="+- 0 198 -327"/>
                <a:gd name="T139" fmla="*/ 198 h 540"/>
                <a:gd name="T140" fmla="+- 0 1935 1320"/>
                <a:gd name="T141" fmla="*/ T140 w 765"/>
                <a:gd name="T142" fmla="+- 0 168 -327"/>
                <a:gd name="T143" fmla="*/ 168 h 540"/>
                <a:gd name="T144" fmla="+- 0 1635 1320"/>
                <a:gd name="T145" fmla="*/ T144 w 765"/>
                <a:gd name="T146" fmla="+- 0 153 -327"/>
                <a:gd name="T147" fmla="*/ 153 h 540"/>
                <a:gd name="T148" fmla="+- 0 1590 1320"/>
                <a:gd name="T149" fmla="*/ T148 w 765"/>
                <a:gd name="T150" fmla="+- 0 123 -327"/>
                <a:gd name="T151" fmla="*/ 123 h 540"/>
                <a:gd name="T152" fmla="+- 0 1545 1320"/>
                <a:gd name="T153" fmla="*/ T152 w 765"/>
                <a:gd name="T154" fmla="+- 0 108 -327"/>
                <a:gd name="T155" fmla="*/ 108 h 540"/>
                <a:gd name="T156" fmla="+- 0 1515 1320"/>
                <a:gd name="T157" fmla="*/ T156 w 765"/>
                <a:gd name="T158" fmla="+- 0 78 -327"/>
                <a:gd name="T159" fmla="*/ 78 h 540"/>
                <a:gd name="T160" fmla="+- 0 1485 1320"/>
                <a:gd name="T161" fmla="*/ T160 w 765"/>
                <a:gd name="T162" fmla="+- 0 63 -327"/>
                <a:gd name="T163" fmla="*/ 63 h 540"/>
                <a:gd name="T164" fmla="+- 0 1470 1320"/>
                <a:gd name="T165" fmla="*/ T164 w 765"/>
                <a:gd name="T166" fmla="+- 0 33 -327"/>
                <a:gd name="T167" fmla="*/ 33 h 540"/>
                <a:gd name="T168" fmla="+- 0 1440 1320"/>
                <a:gd name="T169" fmla="*/ T168 w 765"/>
                <a:gd name="T170" fmla="+- 0 18 -327"/>
                <a:gd name="T171" fmla="*/ 18 h 540"/>
                <a:gd name="T172" fmla="+- 0 1425 1320"/>
                <a:gd name="T173" fmla="*/ T172 w 765"/>
                <a:gd name="T174" fmla="+- 0 -27 -327"/>
                <a:gd name="T175" fmla="*/ -27 h 540"/>
                <a:gd name="T176" fmla="+- 0 1425 1320"/>
                <a:gd name="T177" fmla="*/ T176 w 765"/>
                <a:gd name="T178" fmla="+- 0 -42 -327"/>
                <a:gd name="T179" fmla="*/ -42 h 540"/>
                <a:gd name="T180" fmla="+- 0 1470 1320"/>
                <a:gd name="T181" fmla="*/ T180 w 765"/>
                <a:gd name="T182" fmla="+- 0 -72 -327"/>
                <a:gd name="T183" fmla="*/ -72 h 540"/>
                <a:gd name="T184" fmla="+- 0 1545 1320"/>
                <a:gd name="T185" fmla="*/ T184 w 765"/>
                <a:gd name="T186" fmla="+- 0 -87 -327"/>
                <a:gd name="T187" fmla="*/ -87 h 540"/>
                <a:gd name="T188" fmla="+- 0 1575 1320"/>
                <a:gd name="T189" fmla="*/ T188 w 765"/>
                <a:gd name="T190" fmla="+- 0 -117 -327"/>
                <a:gd name="T191" fmla="*/ -117 h 540"/>
                <a:gd name="T192" fmla="+- 0 1650 1320"/>
                <a:gd name="T193" fmla="*/ T192 w 765"/>
                <a:gd name="T194" fmla="+- 0 -132 -327"/>
                <a:gd name="T195" fmla="*/ -132 h 540"/>
                <a:gd name="T196" fmla="+- 0 1695 1320"/>
                <a:gd name="T197" fmla="*/ T196 w 765"/>
                <a:gd name="T198" fmla="+- 0 -162 -327"/>
                <a:gd name="T199" fmla="*/ -162 h 540"/>
                <a:gd name="T200" fmla="+- 0 1770 1320"/>
                <a:gd name="T201" fmla="*/ T200 w 765"/>
                <a:gd name="T202" fmla="+- 0 -177 -327"/>
                <a:gd name="T203" fmla="*/ -177 h 540"/>
                <a:gd name="T204" fmla="+- 0 1800 1320"/>
                <a:gd name="T205" fmla="*/ T204 w 765"/>
                <a:gd name="T206" fmla="+- 0 -207 -327"/>
                <a:gd name="T207" fmla="*/ -207 h 540"/>
                <a:gd name="T208" fmla="+- 0 1860 1320"/>
                <a:gd name="T209" fmla="*/ T208 w 765"/>
                <a:gd name="T210" fmla="+- 0 -222 -327"/>
                <a:gd name="T211" fmla="*/ -222 h 540"/>
                <a:gd name="T212" fmla="+- 0 1905 1320"/>
                <a:gd name="T213" fmla="*/ T212 w 765"/>
                <a:gd name="T214" fmla="+- 0 -252 -327"/>
                <a:gd name="T215" fmla="*/ -252 h 540"/>
                <a:gd name="T216" fmla="+- 0 1965 1320"/>
                <a:gd name="T217" fmla="*/ T216 w 765"/>
                <a:gd name="T218" fmla="+- 0 -267 -327"/>
                <a:gd name="T219" fmla="*/ -267 h 540"/>
                <a:gd name="T220" fmla="+- 0 2085 1320"/>
                <a:gd name="T221" fmla="*/ T220 w 765"/>
                <a:gd name="T222" fmla="+- 0 -282 -327"/>
                <a:gd name="T223" fmla="*/ -282 h 5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765" h="540">
                  <a:moveTo>
                    <a:pt x="765" y="15"/>
                  </a:moveTo>
                  <a:lnTo>
                    <a:pt x="585" y="15"/>
                  </a:lnTo>
                  <a:lnTo>
                    <a:pt x="585" y="45"/>
                  </a:lnTo>
                  <a:lnTo>
                    <a:pt x="570" y="60"/>
                  </a:lnTo>
                  <a:lnTo>
                    <a:pt x="540" y="60"/>
                  </a:lnTo>
                  <a:lnTo>
                    <a:pt x="540" y="75"/>
                  </a:lnTo>
                  <a:lnTo>
                    <a:pt x="510" y="75"/>
                  </a:lnTo>
                  <a:lnTo>
                    <a:pt x="510" y="90"/>
                  </a:lnTo>
                  <a:lnTo>
                    <a:pt x="465" y="90"/>
                  </a:lnTo>
                  <a:lnTo>
                    <a:pt x="465" y="105"/>
                  </a:lnTo>
                  <a:lnTo>
                    <a:pt x="435" y="105"/>
                  </a:lnTo>
                  <a:lnTo>
                    <a:pt x="420" y="120"/>
                  </a:lnTo>
                  <a:lnTo>
                    <a:pt x="390" y="120"/>
                  </a:lnTo>
                  <a:lnTo>
                    <a:pt x="390" y="135"/>
                  </a:lnTo>
                  <a:lnTo>
                    <a:pt x="360" y="135"/>
                  </a:lnTo>
                  <a:lnTo>
                    <a:pt x="345" y="150"/>
                  </a:lnTo>
                  <a:lnTo>
                    <a:pt x="315" y="150"/>
                  </a:lnTo>
                  <a:lnTo>
                    <a:pt x="315" y="165"/>
                  </a:lnTo>
                  <a:lnTo>
                    <a:pt x="270" y="165"/>
                  </a:lnTo>
                  <a:lnTo>
                    <a:pt x="255" y="180"/>
                  </a:lnTo>
                  <a:lnTo>
                    <a:pt x="225" y="180"/>
                  </a:lnTo>
                  <a:lnTo>
                    <a:pt x="225" y="195"/>
                  </a:lnTo>
                  <a:lnTo>
                    <a:pt x="195" y="195"/>
                  </a:lnTo>
                  <a:lnTo>
                    <a:pt x="180" y="210"/>
                  </a:lnTo>
                  <a:lnTo>
                    <a:pt x="150" y="210"/>
                  </a:lnTo>
                  <a:lnTo>
                    <a:pt x="150" y="45"/>
                  </a:lnTo>
                  <a:lnTo>
                    <a:pt x="585" y="45"/>
                  </a:lnTo>
                  <a:lnTo>
                    <a:pt x="585" y="15"/>
                  </a:lnTo>
                  <a:lnTo>
                    <a:pt x="405" y="15"/>
                  </a:lnTo>
                  <a:lnTo>
                    <a:pt x="390" y="0"/>
                  </a:lnTo>
                  <a:lnTo>
                    <a:pt x="135" y="0"/>
                  </a:lnTo>
                  <a:lnTo>
                    <a:pt x="135" y="225"/>
                  </a:lnTo>
                  <a:lnTo>
                    <a:pt x="120" y="225"/>
                  </a:lnTo>
                  <a:lnTo>
                    <a:pt x="105" y="240"/>
                  </a:lnTo>
                  <a:lnTo>
                    <a:pt x="75" y="240"/>
                  </a:lnTo>
                  <a:lnTo>
                    <a:pt x="75" y="255"/>
                  </a:lnTo>
                  <a:lnTo>
                    <a:pt x="45" y="255"/>
                  </a:lnTo>
                  <a:lnTo>
                    <a:pt x="45" y="270"/>
                  </a:lnTo>
                  <a:lnTo>
                    <a:pt x="15" y="270"/>
                  </a:lnTo>
                  <a:lnTo>
                    <a:pt x="15" y="285"/>
                  </a:lnTo>
                  <a:lnTo>
                    <a:pt x="0" y="285"/>
                  </a:lnTo>
                  <a:lnTo>
                    <a:pt x="15" y="300"/>
                  </a:lnTo>
                  <a:lnTo>
                    <a:pt x="15" y="315"/>
                  </a:lnTo>
                  <a:lnTo>
                    <a:pt x="30" y="315"/>
                  </a:lnTo>
                  <a:lnTo>
                    <a:pt x="30" y="345"/>
                  </a:lnTo>
                  <a:lnTo>
                    <a:pt x="45" y="360"/>
                  </a:lnTo>
                  <a:lnTo>
                    <a:pt x="45" y="375"/>
                  </a:lnTo>
                  <a:lnTo>
                    <a:pt x="60" y="375"/>
                  </a:lnTo>
                  <a:lnTo>
                    <a:pt x="60" y="390"/>
                  </a:lnTo>
                  <a:lnTo>
                    <a:pt x="75" y="405"/>
                  </a:lnTo>
                  <a:lnTo>
                    <a:pt x="75" y="420"/>
                  </a:lnTo>
                  <a:lnTo>
                    <a:pt x="90" y="420"/>
                  </a:lnTo>
                  <a:lnTo>
                    <a:pt x="90" y="435"/>
                  </a:lnTo>
                  <a:lnTo>
                    <a:pt x="105" y="435"/>
                  </a:lnTo>
                  <a:lnTo>
                    <a:pt x="105" y="450"/>
                  </a:lnTo>
                  <a:lnTo>
                    <a:pt x="150" y="495"/>
                  </a:lnTo>
                  <a:lnTo>
                    <a:pt x="165" y="495"/>
                  </a:lnTo>
                  <a:lnTo>
                    <a:pt x="165" y="510"/>
                  </a:lnTo>
                  <a:lnTo>
                    <a:pt x="180" y="510"/>
                  </a:lnTo>
                  <a:lnTo>
                    <a:pt x="180" y="525"/>
                  </a:lnTo>
                  <a:lnTo>
                    <a:pt x="210" y="525"/>
                  </a:lnTo>
                  <a:lnTo>
                    <a:pt x="210" y="540"/>
                  </a:lnTo>
                  <a:lnTo>
                    <a:pt x="255" y="540"/>
                  </a:lnTo>
                  <a:lnTo>
                    <a:pt x="255" y="525"/>
                  </a:lnTo>
                  <a:lnTo>
                    <a:pt x="240" y="525"/>
                  </a:lnTo>
                  <a:lnTo>
                    <a:pt x="240" y="510"/>
                  </a:lnTo>
                  <a:lnTo>
                    <a:pt x="225" y="510"/>
                  </a:lnTo>
                  <a:lnTo>
                    <a:pt x="210" y="495"/>
                  </a:lnTo>
                  <a:lnTo>
                    <a:pt x="195" y="495"/>
                  </a:lnTo>
                  <a:lnTo>
                    <a:pt x="135" y="435"/>
                  </a:lnTo>
                  <a:lnTo>
                    <a:pt x="135" y="420"/>
                  </a:lnTo>
                  <a:lnTo>
                    <a:pt x="120" y="420"/>
                  </a:lnTo>
                  <a:lnTo>
                    <a:pt x="120" y="405"/>
                  </a:lnTo>
                  <a:lnTo>
                    <a:pt x="105" y="405"/>
                  </a:lnTo>
                  <a:lnTo>
                    <a:pt x="105" y="390"/>
                  </a:lnTo>
                  <a:lnTo>
                    <a:pt x="90" y="390"/>
                  </a:lnTo>
                  <a:lnTo>
                    <a:pt x="90" y="360"/>
                  </a:lnTo>
                  <a:lnTo>
                    <a:pt x="75" y="360"/>
                  </a:lnTo>
                  <a:lnTo>
                    <a:pt x="75" y="330"/>
                  </a:lnTo>
                  <a:lnTo>
                    <a:pt x="60" y="330"/>
                  </a:lnTo>
                  <a:lnTo>
                    <a:pt x="60" y="300"/>
                  </a:lnTo>
                  <a:lnTo>
                    <a:pt x="75" y="300"/>
                  </a:lnTo>
                  <a:lnTo>
                    <a:pt x="75" y="315"/>
                  </a:lnTo>
                  <a:lnTo>
                    <a:pt x="90" y="315"/>
                  </a:lnTo>
                  <a:lnTo>
                    <a:pt x="90" y="345"/>
                  </a:lnTo>
                  <a:lnTo>
                    <a:pt x="105" y="345"/>
                  </a:lnTo>
                  <a:lnTo>
                    <a:pt x="105" y="360"/>
                  </a:lnTo>
                  <a:lnTo>
                    <a:pt x="120" y="360"/>
                  </a:lnTo>
                  <a:lnTo>
                    <a:pt x="120" y="375"/>
                  </a:lnTo>
                  <a:lnTo>
                    <a:pt x="135" y="375"/>
                  </a:lnTo>
                  <a:lnTo>
                    <a:pt x="135" y="390"/>
                  </a:lnTo>
                  <a:lnTo>
                    <a:pt x="180" y="435"/>
                  </a:lnTo>
                  <a:lnTo>
                    <a:pt x="195" y="435"/>
                  </a:lnTo>
                  <a:lnTo>
                    <a:pt x="195" y="450"/>
                  </a:lnTo>
                  <a:lnTo>
                    <a:pt x="210" y="450"/>
                  </a:lnTo>
                  <a:lnTo>
                    <a:pt x="210" y="465"/>
                  </a:lnTo>
                  <a:lnTo>
                    <a:pt x="225" y="465"/>
                  </a:lnTo>
                  <a:lnTo>
                    <a:pt x="240" y="480"/>
                  </a:lnTo>
                  <a:lnTo>
                    <a:pt x="255" y="480"/>
                  </a:lnTo>
                  <a:lnTo>
                    <a:pt x="270" y="495"/>
                  </a:lnTo>
                  <a:lnTo>
                    <a:pt x="300" y="495"/>
                  </a:lnTo>
                  <a:lnTo>
                    <a:pt x="315" y="510"/>
                  </a:lnTo>
                  <a:lnTo>
                    <a:pt x="360" y="510"/>
                  </a:lnTo>
                  <a:lnTo>
                    <a:pt x="375" y="525"/>
                  </a:lnTo>
                  <a:lnTo>
                    <a:pt x="630" y="525"/>
                  </a:lnTo>
                  <a:lnTo>
                    <a:pt x="630" y="480"/>
                  </a:lnTo>
                  <a:lnTo>
                    <a:pt x="615" y="480"/>
                  </a:lnTo>
                  <a:lnTo>
                    <a:pt x="615" y="495"/>
                  </a:lnTo>
                  <a:lnTo>
                    <a:pt x="375" y="495"/>
                  </a:lnTo>
                  <a:lnTo>
                    <a:pt x="375" y="480"/>
                  </a:lnTo>
                  <a:lnTo>
                    <a:pt x="315" y="480"/>
                  </a:lnTo>
                  <a:lnTo>
                    <a:pt x="315" y="465"/>
                  </a:lnTo>
                  <a:lnTo>
                    <a:pt x="285" y="465"/>
                  </a:lnTo>
                  <a:lnTo>
                    <a:pt x="270" y="450"/>
                  </a:lnTo>
                  <a:lnTo>
                    <a:pt x="255" y="450"/>
                  </a:lnTo>
                  <a:lnTo>
                    <a:pt x="255" y="435"/>
                  </a:lnTo>
                  <a:lnTo>
                    <a:pt x="225" y="435"/>
                  </a:lnTo>
                  <a:lnTo>
                    <a:pt x="225" y="420"/>
                  </a:lnTo>
                  <a:lnTo>
                    <a:pt x="195" y="420"/>
                  </a:lnTo>
                  <a:lnTo>
                    <a:pt x="195" y="405"/>
                  </a:lnTo>
                  <a:lnTo>
                    <a:pt x="180" y="405"/>
                  </a:lnTo>
                  <a:lnTo>
                    <a:pt x="180" y="390"/>
                  </a:lnTo>
                  <a:lnTo>
                    <a:pt x="165" y="390"/>
                  </a:lnTo>
                  <a:lnTo>
                    <a:pt x="165" y="375"/>
                  </a:lnTo>
                  <a:lnTo>
                    <a:pt x="150" y="375"/>
                  </a:lnTo>
                  <a:lnTo>
                    <a:pt x="150" y="360"/>
                  </a:lnTo>
                  <a:lnTo>
                    <a:pt x="135" y="360"/>
                  </a:lnTo>
                  <a:lnTo>
                    <a:pt x="135" y="345"/>
                  </a:lnTo>
                  <a:lnTo>
                    <a:pt x="120" y="345"/>
                  </a:lnTo>
                  <a:lnTo>
                    <a:pt x="120" y="330"/>
                  </a:lnTo>
                  <a:lnTo>
                    <a:pt x="105" y="315"/>
                  </a:lnTo>
                  <a:lnTo>
                    <a:pt x="105" y="300"/>
                  </a:lnTo>
                  <a:lnTo>
                    <a:pt x="90" y="300"/>
                  </a:lnTo>
                  <a:lnTo>
                    <a:pt x="90" y="285"/>
                  </a:lnTo>
                  <a:lnTo>
                    <a:pt x="105" y="285"/>
                  </a:lnTo>
                  <a:lnTo>
                    <a:pt x="120" y="270"/>
                  </a:lnTo>
                  <a:lnTo>
                    <a:pt x="135" y="270"/>
                  </a:lnTo>
                  <a:lnTo>
                    <a:pt x="150" y="255"/>
                  </a:lnTo>
                  <a:lnTo>
                    <a:pt x="180" y="255"/>
                  </a:lnTo>
                  <a:lnTo>
                    <a:pt x="195" y="240"/>
                  </a:lnTo>
                  <a:lnTo>
                    <a:pt x="225" y="240"/>
                  </a:lnTo>
                  <a:lnTo>
                    <a:pt x="225" y="225"/>
                  </a:lnTo>
                  <a:lnTo>
                    <a:pt x="255" y="225"/>
                  </a:lnTo>
                  <a:lnTo>
                    <a:pt x="255" y="210"/>
                  </a:lnTo>
                  <a:lnTo>
                    <a:pt x="300" y="210"/>
                  </a:lnTo>
                  <a:lnTo>
                    <a:pt x="300" y="195"/>
                  </a:lnTo>
                  <a:lnTo>
                    <a:pt x="330" y="195"/>
                  </a:lnTo>
                  <a:lnTo>
                    <a:pt x="330" y="180"/>
                  </a:lnTo>
                  <a:lnTo>
                    <a:pt x="360" y="180"/>
                  </a:lnTo>
                  <a:lnTo>
                    <a:pt x="375" y="165"/>
                  </a:lnTo>
                  <a:lnTo>
                    <a:pt x="405" y="165"/>
                  </a:lnTo>
                  <a:lnTo>
                    <a:pt x="405" y="150"/>
                  </a:lnTo>
                  <a:lnTo>
                    <a:pt x="450" y="150"/>
                  </a:lnTo>
                  <a:lnTo>
                    <a:pt x="450" y="135"/>
                  </a:lnTo>
                  <a:lnTo>
                    <a:pt x="480" y="135"/>
                  </a:lnTo>
                  <a:lnTo>
                    <a:pt x="480" y="120"/>
                  </a:lnTo>
                  <a:lnTo>
                    <a:pt x="510" y="120"/>
                  </a:lnTo>
                  <a:lnTo>
                    <a:pt x="525" y="105"/>
                  </a:lnTo>
                  <a:lnTo>
                    <a:pt x="540" y="105"/>
                  </a:lnTo>
                  <a:lnTo>
                    <a:pt x="555" y="90"/>
                  </a:lnTo>
                  <a:lnTo>
                    <a:pt x="585" y="90"/>
                  </a:lnTo>
                  <a:lnTo>
                    <a:pt x="585" y="75"/>
                  </a:lnTo>
                  <a:lnTo>
                    <a:pt x="615" y="75"/>
                  </a:lnTo>
                  <a:lnTo>
                    <a:pt x="615" y="60"/>
                  </a:lnTo>
                  <a:lnTo>
                    <a:pt x="645" y="60"/>
                  </a:lnTo>
                  <a:lnTo>
                    <a:pt x="660" y="45"/>
                  </a:lnTo>
                  <a:lnTo>
                    <a:pt x="690" y="45"/>
                  </a:lnTo>
                  <a:lnTo>
                    <a:pt x="765" y="45"/>
                  </a:lnTo>
                  <a:lnTo>
                    <a:pt x="765"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56" name="Picture 5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0" y="258"/>
              <a:ext cx="450" cy="240"/>
            </a:xfrm>
            <a:prstGeom prst="rect">
              <a:avLst/>
            </a:prstGeom>
            <a:noFill/>
            <a:extLst>
              <a:ext uri="{909E8E84-426E-40DD-AFC4-6F175D3DCCD1}">
                <a14:hiddenFill xmlns:a14="http://schemas.microsoft.com/office/drawing/2010/main">
                  <a:solidFill>
                    <a:srgbClr val="FFFFFF"/>
                  </a:solidFill>
                </a14:hiddenFill>
              </a:ext>
            </a:extLst>
          </p:spPr>
        </p:pic>
        <p:sp>
          <p:nvSpPr>
            <p:cNvPr id="57" name="AutoShape 89"/>
            <p:cNvSpPr>
              <a:spLocks/>
            </p:cNvSpPr>
            <p:nvPr/>
          </p:nvSpPr>
          <p:spPr bwMode="auto">
            <a:xfrm>
              <a:off x="1425" y="423"/>
              <a:ext cx="540" cy="165"/>
            </a:xfrm>
            <a:custGeom>
              <a:avLst/>
              <a:gdLst>
                <a:gd name="T0" fmla="+- 0 1883 1425"/>
                <a:gd name="T1" fmla="*/ T0 w 540"/>
                <a:gd name="T2" fmla="+- 0 513 423"/>
                <a:gd name="T3" fmla="*/ 513 h 165"/>
                <a:gd name="T4" fmla="+- 0 1845 1425"/>
                <a:gd name="T5" fmla="*/ T4 w 540"/>
                <a:gd name="T6" fmla="+- 0 513 423"/>
                <a:gd name="T7" fmla="*/ 513 h 165"/>
                <a:gd name="T8" fmla="+- 0 1875 1425"/>
                <a:gd name="T9" fmla="*/ T8 w 540"/>
                <a:gd name="T10" fmla="+- 0 543 423"/>
                <a:gd name="T11" fmla="*/ 543 h 165"/>
                <a:gd name="T12" fmla="+- 0 1875 1425"/>
                <a:gd name="T13" fmla="*/ T12 w 540"/>
                <a:gd name="T14" fmla="+- 0 588 423"/>
                <a:gd name="T15" fmla="*/ 588 h 165"/>
                <a:gd name="T16" fmla="+- 0 1965 1425"/>
                <a:gd name="T17" fmla="*/ T16 w 540"/>
                <a:gd name="T18" fmla="+- 0 573 423"/>
                <a:gd name="T19" fmla="*/ 573 h 165"/>
                <a:gd name="T20" fmla="+- 0 1920 1425"/>
                <a:gd name="T21" fmla="*/ T20 w 540"/>
                <a:gd name="T22" fmla="+- 0 528 423"/>
                <a:gd name="T23" fmla="*/ 528 h 165"/>
                <a:gd name="T24" fmla="+- 0 1883 1425"/>
                <a:gd name="T25" fmla="*/ T24 w 540"/>
                <a:gd name="T26" fmla="+- 0 513 423"/>
                <a:gd name="T27" fmla="*/ 513 h 165"/>
                <a:gd name="T28" fmla="+- 0 1440 1425"/>
                <a:gd name="T29" fmla="*/ T28 w 540"/>
                <a:gd name="T30" fmla="+- 0 423 423"/>
                <a:gd name="T31" fmla="*/ 423 h 165"/>
                <a:gd name="T32" fmla="+- 0 1425 1425"/>
                <a:gd name="T33" fmla="*/ T32 w 540"/>
                <a:gd name="T34" fmla="+- 0 438 423"/>
                <a:gd name="T35" fmla="*/ 438 h 165"/>
                <a:gd name="T36" fmla="+- 0 1425 1425"/>
                <a:gd name="T37" fmla="*/ T36 w 540"/>
                <a:gd name="T38" fmla="+- 0 483 423"/>
                <a:gd name="T39" fmla="*/ 483 h 165"/>
                <a:gd name="T40" fmla="+- 0 1470 1425"/>
                <a:gd name="T41" fmla="*/ T40 w 540"/>
                <a:gd name="T42" fmla="+- 0 528 423"/>
                <a:gd name="T43" fmla="*/ 528 h 165"/>
                <a:gd name="T44" fmla="+- 0 1515 1425"/>
                <a:gd name="T45" fmla="*/ T44 w 540"/>
                <a:gd name="T46" fmla="+- 0 558 423"/>
                <a:gd name="T47" fmla="*/ 558 h 165"/>
                <a:gd name="T48" fmla="+- 0 1635 1425"/>
                <a:gd name="T49" fmla="*/ T48 w 540"/>
                <a:gd name="T50" fmla="+- 0 513 423"/>
                <a:gd name="T51" fmla="*/ 513 h 165"/>
                <a:gd name="T52" fmla="+- 0 1883 1425"/>
                <a:gd name="T53" fmla="*/ T52 w 540"/>
                <a:gd name="T54" fmla="+- 0 513 423"/>
                <a:gd name="T55" fmla="*/ 513 h 165"/>
                <a:gd name="T56" fmla="+- 0 1845 1425"/>
                <a:gd name="T57" fmla="*/ T56 w 540"/>
                <a:gd name="T58" fmla="+- 0 498 423"/>
                <a:gd name="T59" fmla="*/ 498 h 165"/>
                <a:gd name="T60" fmla="+- 0 1770 1425"/>
                <a:gd name="T61" fmla="*/ T60 w 540"/>
                <a:gd name="T62" fmla="+- 0 483 423"/>
                <a:gd name="T63" fmla="*/ 483 h 165"/>
                <a:gd name="T64" fmla="+- 0 1485 1425"/>
                <a:gd name="T65" fmla="*/ T64 w 540"/>
                <a:gd name="T66" fmla="+- 0 483 423"/>
                <a:gd name="T67" fmla="*/ 483 h 165"/>
                <a:gd name="T68" fmla="+- 0 1455 1425"/>
                <a:gd name="T69" fmla="*/ T68 w 540"/>
                <a:gd name="T70" fmla="+- 0 468 423"/>
                <a:gd name="T71" fmla="*/ 468 h 165"/>
                <a:gd name="T72" fmla="+- 0 1440 1425"/>
                <a:gd name="T73" fmla="*/ T72 w 540"/>
                <a:gd name="T74" fmla="+- 0 453 423"/>
                <a:gd name="T75" fmla="*/ 453 h 165"/>
                <a:gd name="T76" fmla="+- 0 1440 1425"/>
                <a:gd name="T77" fmla="*/ T76 w 540"/>
                <a:gd name="T78" fmla="+- 0 423 423"/>
                <a:gd name="T79" fmla="*/ 423 h 165"/>
                <a:gd name="T80" fmla="+- 0 1845 1425"/>
                <a:gd name="T81" fmla="*/ T80 w 540"/>
                <a:gd name="T82" fmla="+- 0 513 423"/>
                <a:gd name="T83" fmla="*/ 513 h 165"/>
                <a:gd name="T84" fmla="+- 0 1695 1425"/>
                <a:gd name="T85" fmla="*/ T84 w 540"/>
                <a:gd name="T86" fmla="+- 0 513 423"/>
                <a:gd name="T87" fmla="*/ 513 h 165"/>
                <a:gd name="T88" fmla="+- 0 1755 1425"/>
                <a:gd name="T89" fmla="*/ T88 w 540"/>
                <a:gd name="T90" fmla="+- 0 528 423"/>
                <a:gd name="T91" fmla="*/ 528 h 165"/>
                <a:gd name="T92" fmla="+- 0 1845 1425"/>
                <a:gd name="T93" fmla="*/ T92 w 540"/>
                <a:gd name="T94" fmla="+- 0 513 423"/>
                <a:gd name="T95" fmla="*/ 513 h 1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40" h="165">
                  <a:moveTo>
                    <a:pt x="458" y="90"/>
                  </a:moveTo>
                  <a:lnTo>
                    <a:pt x="420" y="90"/>
                  </a:lnTo>
                  <a:lnTo>
                    <a:pt x="450" y="120"/>
                  </a:lnTo>
                  <a:lnTo>
                    <a:pt x="450" y="165"/>
                  </a:lnTo>
                  <a:lnTo>
                    <a:pt x="540" y="150"/>
                  </a:lnTo>
                  <a:lnTo>
                    <a:pt x="495" y="105"/>
                  </a:lnTo>
                  <a:lnTo>
                    <a:pt x="458" y="90"/>
                  </a:lnTo>
                  <a:close/>
                  <a:moveTo>
                    <a:pt x="15" y="0"/>
                  </a:moveTo>
                  <a:lnTo>
                    <a:pt x="0" y="15"/>
                  </a:lnTo>
                  <a:lnTo>
                    <a:pt x="0" y="60"/>
                  </a:lnTo>
                  <a:lnTo>
                    <a:pt x="45" y="105"/>
                  </a:lnTo>
                  <a:lnTo>
                    <a:pt x="90" y="135"/>
                  </a:lnTo>
                  <a:lnTo>
                    <a:pt x="210" y="90"/>
                  </a:lnTo>
                  <a:lnTo>
                    <a:pt x="458" y="90"/>
                  </a:lnTo>
                  <a:lnTo>
                    <a:pt x="420" y="75"/>
                  </a:lnTo>
                  <a:lnTo>
                    <a:pt x="345" y="60"/>
                  </a:lnTo>
                  <a:lnTo>
                    <a:pt x="60" y="60"/>
                  </a:lnTo>
                  <a:lnTo>
                    <a:pt x="30" y="45"/>
                  </a:lnTo>
                  <a:lnTo>
                    <a:pt x="15" y="30"/>
                  </a:lnTo>
                  <a:lnTo>
                    <a:pt x="15" y="0"/>
                  </a:lnTo>
                  <a:close/>
                  <a:moveTo>
                    <a:pt x="420" y="90"/>
                  </a:moveTo>
                  <a:lnTo>
                    <a:pt x="270" y="90"/>
                  </a:lnTo>
                  <a:lnTo>
                    <a:pt x="330" y="105"/>
                  </a:lnTo>
                  <a:lnTo>
                    <a:pt x="420" y="90"/>
                  </a:lnTo>
                  <a:close/>
                </a:path>
              </a:pathLst>
            </a:custGeom>
            <a:solidFill>
              <a:srgbClr val="36863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 name="Freeform 57"/>
            <p:cNvSpPr>
              <a:spLocks/>
            </p:cNvSpPr>
            <p:nvPr/>
          </p:nvSpPr>
          <p:spPr bwMode="auto">
            <a:xfrm>
              <a:off x="1860" y="558"/>
              <a:ext cx="120" cy="45"/>
            </a:xfrm>
            <a:custGeom>
              <a:avLst/>
              <a:gdLst>
                <a:gd name="T0" fmla="+- 0 1950 1860"/>
                <a:gd name="T1" fmla="*/ T0 w 120"/>
                <a:gd name="T2" fmla="+- 0 558 558"/>
                <a:gd name="T3" fmla="*/ 558 h 45"/>
                <a:gd name="T4" fmla="+- 0 1875 1860"/>
                <a:gd name="T5" fmla="*/ T4 w 120"/>
                <a:gd name="T6" fmla="+- 0 558 558"/>
                <a:gd name="T7" fmla="*/ 558 h 45"/>
                <a:gd name="T8" fmla="+- 0 1860 1860"/>
                <a:gd name="T9" fmla="*/ T8 w 120"/>
                <a:gd name="T10" fmla="+- 0 603 558"/>
                <a:gd name="T11" fmla="*/ 603 h 45"/>
                <a:gd name="T12" fmla="+- 0 1920 1860"/>
                <a:gd name="T13" fmla="*/ T12 w 120"/>
                <a:gd name="T14" fmla="+- 0 603 558"/>
                <a:gd name="T15" fmla="*/ 603 h 45"/>
                <a:gd name="T16" fmla="+- 0 1920 1860"/>
                <a:gd name="T17" fmla="*/ T16 w 120"/>
                <a:gd name="T18" fmla="+- 0 588 558"/>
                <a:gd name="T19" fmla="*/ 588 h 45"/>
                <a:gd name="T20" fmla="+- 0 1980 1860"/>
                <a:gd name="T21" fmla="*/ T20 w 120"/>
                <a:gd name="T22" fmla="+- 0 588 558"/>
                <a:gd name="T23" fmla="*/ 588 h 45"/>
                <a:gd name="T24" fmla="+- 0 1950 1860"/>
                <a:gd name="T25" fmla="*/ T24 w 120"/>
                <a:gd name="T26" fmla="+- 0 558 558"/>
                <a:gd name="T27" fmla="*/ 558 h 45"/>
              </a:gdLst>
              <a:ahLst/>
              <a:cxnLst>
                <a:cxn ang="0">
                  <a:pos x="T1" y="T3"/>
                </a:cxn>
                <a:cxn ang="0">
                  <a:pos x="T5" y="T7"/>
                </a:cxn>
                <a:cxn ang="0">
                  <a:pos x="T9" y="T11"/>
                </a:cxn>
                <a:cxn ang="0">
                  <a:pos x="T13" y="T15"/>
                </a:cxn>
                <a:cxn ang="0">
                  <a:pos x="T17" y="T19"/>
                </a:cxn>
                <a:cxn ang="0">
                  <a:pos x="T21" y="T23"/>
                </a:cxn>
                <a:cxn ang="0">
                  <a:pos x="T25" y="T27"/>
                </a:cxn>
              </a:cxnLst>
              <a:rect l="0" t="0" r="r" b="b"/>
              <a:pathLst>
                <a:path w="120" h="45">
                  <a:moveTo>
                    <a:pt x="90" y="0"/>
                  </a:moveTo>
                  <a:lnTo>
                    <a:pt x="15" y="0"/>
                  </a:lnTo>
                  <a:lnTo>
                    <a:pt x="0" y="45"/>
                  </a:lnTo>
                  <a:lnTo>
                    <a:pt x="60" y="45"/>
                  </a:lnTo>
                  <a:lnTo>
                    <a:pt x="60" y="30"/>
                  </a:lnTo>
                  <a:lnTo>
                    <a:pt x="120" y="30"/>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59" name="Picture 5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85" y="-417"/>
              <a:ext cx="285" cy="210"/>
            </a:xfrm>
            <a:prstGeom prst="rect">
              <a:avLst/>
            </a:prstGeom>
            <a:noFill/>
            <a:extLst>
              <a:ext uri="{909E8E84-426E-40DD-AFC4-6F175D3DCCD1}">
                <a14:hiddenFill xmlns:a14="http://schemas.microsoft.com/office/drawing/2010/main">
                  <a:solidFill>
                    <a:srgbClr val="FFFFFF"/>
                  </a:solidFill>
                </a14:hiddenFill>
              </a:ext>
            </a:extLst>
          </p:spPr>
        </p:pic>
        <p:sp>
          <p:nvSpPr>
            <p:cNvPr id="60" name="Freeform 59"/>
            <p:cNvSpPr>
              <a:spLocks/>
            </p:cNvSpPr>
            <p:nvPr/>
          </p:nvSpPr>
          <p:spPr bwMode="auto">
            <a:xfrm>
              <a:off x="1635" y="798"/>
              <a:ext cx="240" cy="330"/>
            </a:xfrm>
            <a:custGeom>
              <a:avLst/>
              <a:gdLst>
                <a:gd name="T0" fmla="+- 0 1860 1635"/>
                <a:gd name="T1" fmla="*/ T0 w 240"/>
                <a:gd name="T2" fmla="+- 0 798 798"/>
                <a:gd name="T3" fmla="*/ 798 h 330"/>
                <a:gd name="T4" fmla="+- 0 1785 1635"/>
                <a:gd name="T5" fmla="*/ T4 w 240"/>
                <a:gd name="T6" fmla="+- 0 798 798"/>
                <a:gd name="T7" fmla="*/ 798 h 330"/>
                <a:gd name="T8" fmla="+- 0 1710 1635"/>
                <a:gd name="T9" fmla="*/ T8 w 240"/>
                <a:gd name="T10" fmla="+- 0 813 798"/>
                <a:gd name="T11" fmla="*/ 813 h 330"/>
                <a:gd name="T12" fmla="+- 0 1650 1635"/>
                <a:gd name="T13" fmla="*/ T12 w 240"/>
                <a:gd name="T14" fmla="+- 0 888 798"/>
                <a:gd name="T15" fmla="*/ 888 h 330"/>
                <a:gd name="T16" fmla="+- 0 1635 1635"/>
                <a:gd name="T17" fmla="*/ T16 w 240"/>
                <a:gd name="T18" fmla="+- 0 978 798"/>
                <a:gd name="T19" fmla="*/ 978 h 330"/>
                <a:gd name="T20" fmla="+- 0 1665 1635"/>
                <a:gd name="T21" fmla="*/ T20 w 240"/>
                <a:gd name="T22" fmla="+- 0 1098 798"/>
                <a:gd name="T23" fmla="*/ 1098 h 330"/>
                <a:gd name="T24" fmla="+- 0 1710 1635"/>
                <a:gd name="T25" fmla="*/ T24 w 240"/>
                <a:gd name="T26" fmla="+- 0 1128 798"/>
                <a:gd name="T27" fmla="*/ 1128 h 330"/>
                <a:gd name="T28" fmla="+- 0 1755 1635"/>
                <a:gd name="T29" fmla="*/ T28 w 240"/>
                <a:gd name="T30" fmla="+- 0 1128 798"/>
                <a:gd name="T31" fmla="*/ 1128 h 330"/>
                <a:gd name="T32" fmla="+- 0 1800 1635"/>
                <a:gd name="T33" fmla="*/ T32 w 240"/>
                <a:gd name="T34" fmla="+- 0 1113 798"/>
                <a:gd name="T35" fmla="*/ 1113 h 330"/>
                <a:gd name="T36" fmla="+- 0 1830 1635"/>
                <a:gd name="T37" fmla="*/ T36 w 240"/>
                <a:gd name="T38" fmla="+- 0 1083 798"/>
                <a:gd name="T39" fmla="*/ 1083 h 330"/>
                <a:gd name="T40" fmla="+- 0 1845 1635"/>
                <a:gd name="T41" fmla="*/ T40 w 240"/>
                <a:gd name="T42" fmla="+- 0 1053 798"/>
                <a:gd name="T43" fmla="*/ 1053 h 330"/>
                <a:gd name="T44" fmla="+- 0 1875 1635"/>
                <a:gd name="T45" fmla="*/ T44 w 240"/>
                <a:gd name="T46" fmla="+- 0 1008 798"/>
                <a:gd name="T47" fmla="*/ 1008 h 330"/>
                <a:gd name="T48" fmla="+- 0 1875 1635"/>
                <a:gd name="T49" fmla="*/ T48 w 240"/>
                <a:gd name="T50" fmla="+- 0 858 798"/>
                <a:gd name="T51" fmla="*/ 858 h 330"/>
                <a:gd name="T52" fmla="+- 0 1860 1635"/>
                <a:gd name="T53" fmla="*/ T52 w 240"/>
                <a:gd name="T54" fmla="+- 0 798 798"/>
                <a:gd name="T55" fmla="*/ 798 h 3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0" h="330">
                  <a:moveTo>
                    <a:pt x="225" y="0"/>
                  </a:moveTo>
                  <a:lnTo>
                    <a:pt x="150" y="0"/>
                  </a:lnTo>
                  <a:lnTo>
                    <a:pt x="75" y="15"/>
                  </a:lnTo>
                  <a:lnTo>
                    <a:pt x="15" y="90"/>
                  </a:lnTo>
                  <a:lnTo>
                    <a:pt x="0" y="180"/>
                  </a:lnTo>
                  <a:lnTo>
                    <a:pt x="30" y="300"/>
                  </a:lnTo>
                  <a:lnTo>
                    <a:pt x="75" y="330"/>
                  </a:lnTo>
                  <a:lnTo>
                    <a:pt x="120" y="330"/>
                  </a:lnTo>
                  <a:lnTo>
                    <a:pt x="165" y="315"/>
                  </a:lnTo>
                  <a:lnTo>
                    <a:pt x="195" y="285"/>
                  </a:lnTo>
                  <a:lnTo>
                    <a:pt x="210" y="255"/>
                  </a:lnTo>
                  <a:lnTo>
                    <a:pt x="240" y="210"/>
                  </a:lnTo>
                  <a:lnTo>
                    <a:pt x="240" y="60"/>
                  </a:lnTo>
                  <a:lnTo>
                    <a:pt x="225" y="0"/>
                  </a:lnTo>
                  <a:close/>
                </a:path>
              </a:pathLst>
            </a:custGeom>
            <a:solidFill>
              <a:srgbClr val="FF405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1" name="Freeform 60"/>
            <p:cNvSpPr>
              <a:spLocks/>
            </p:cNvSpPr>
            <p:nvPr/>
          </p:nvSpPr>
          <p:spPr bwMode="auto">
            <a:xfrm>
              <a:off x="1635" y="783"/>
              <a:ext cx="195" cy="315"/>
            </a:xfrm>
            <a:custGeom>
              <a:avLst/>
              <a:gdLst>
                <a:gd name="T0" fmla="+- 0 1800 1635"/>
                <a:gd name="T1" fmla="*/ T0 w 195"/>
                <a:gd name="T2" fmla="+- 0 783 783"/>
                <a:gd name="T3" fmla="*/ 783 h 315"/>
                <a:gd name="T4" fmla="+- 0 1710 1635"/>
                <a:gd name="T5" fmla="*/ T4 w 195"/>
                <a:gd name="T6" fmla="+- 0 813 783"/>
                <a:gd name="T7" fmla="*/ 813 h 315"/>
                <a:gd name="T8" fmla="+- 0 1650 1635"/>
                <a:gd name="T9" fmla="*/ T8 w 195"/>
                <a:gd name="T10" fmla="+- 0 873 783"/>
                <a:gd name="T11" fmla="*/ 873 h 315"/>
                <a:gd name="T12" fmla="+- 0 1635 1635"/>
                <a:gd name="T13" fmla="*/ T12 w 195"/>
                <a:gd name="T14" fmla="+- 0 948 783"/>
                <a:gd name="T15" fmla="*/ 948 h 315"/>
                <a:gd name="T16" fmla="+- 0 1635 1635"/>
                <a:gd name="T17" fmla="*/ T16 w 195"/>
                <a:gd name="T18" fmla="+- 0 1023 783"/>
                <a:gd name="T19" fmla="*/ 1023 h 315"/>
                <a:gd name="T20" fmla="+- 0 1680 1635"/>
                <a:gd name="T21" fmla="*/ T20 w 195"/>
                <a:gd name="T22" fmla="+- 0 1098 783"/>
                <a:gd name="T23" fmla="*/ 1098 h 315"/>
                <a:gd name="T24" fmla="+- 0 1710 1635"/>
                <a:gd name="T25" fmla="*/ T24 w 195"/>
                <a:gd name="T26" fmla="+- 0 1098 783"/>
                <a:gd name="T27" fmla="*/ 1098 h 315"/>
                <a:gd name="T28" fmla="+- 0 1770 1635"/>
                <a:gd name="T29" fmla="*/ T28 w 195"/>
                <a:gd name="T30" fmla="+- 0 1068 783"/>
                <a:gd name="T31" fmla="*/ 1068 h 315"/>
                <a:gd name="T32" fmla="+- 0 1830 1635"/>
                <a:gd name="T33" fmla="*/ T32 w 195"/>
                <a:gd name="T34" fmla="+- 0 978 783"/>
                <a:gd name="T35" fmla="*/ 978 h 315"/>
                <a:gd name="T36" fmla="+- 0 1830 1635"/>
                <a:gd name="T37" fmla="*/ T36 w 195"/>
                <a:gd name="T38" fmla="+- 0 888 783"/>
                <a:gd name="T39" fmla="*/ 888 h 315"/>
                <a:gd name="T40" fmla="+- 0 1815 1635"/>
                <a:gd name="T41" fmla="*/ T40 w 195"/>
                <a:gd name="T42" fmla="+- 0 843 783"/>
                <a:gd name="T43" fmla="*/ 843 h 315"/>
                <a:gd name="T44" fmla="+- 0 1800 1635"/>
                <a:gd name="T45" fmla="*/ T44 w 195"/>
                <a:gd name="T46" fmla="+- 0 783 783"/>
                <a:gd name="T47" fmla="*/ 783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95" h="315">
                  <a:moveTo>
                    <a:pt x="165" y="0"/>
                  </a:moveTo>
                  <a:lnTo>
                    <a:pt x="75" y="30"/>
                  </a:lnTo>
                  <a:lnTo>
                    <a:pt x="15" y="90"/>
                  </a:lnTo>
                  <a:lnTo>
                    <a:pt x="0" y="165"/>
                  </a:lnTo>
                  <a:lnTo>
                    <a:pt x="0" y="240"/>
                  </a:lnTo>
                  <a:lnTo>
                    <a:pt x="45" y="315"/>
                  </a:lnTo>
                  <a:lnTo>
                    <a:pt x="75" y="315"/>
                  </a:lnTo>
                  <a:lnTo>
                    <a:pt x="135" y="285"/>
                  </a:lnTo>
                  <a:lnTo>
                    <a:pt x="195" y="195"/>
                  </a:lnTo>
                  <a:lnTo>
                    <a:pt x="195" y="105"/>
                  </a:lnTo>
                  <a:lnTo>
                    <a:pt x="180" y="60"/>
                  </a:lnTo>
                  <a:lnTo>
                    <a:pt x="165" y="0"/>
                  </a:lnTo>
                  <a:close/>
                </a:path>
              </a:pathLst>
            </a:custGeom>
            <a:solidFill>
              <a:srgbClr val="FF587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2" name="Freeform 61"/>
            <p:cNvSpPr>
              <a:spLocks/>
            </p:cNvSpPr>
            <p:nvPr/>
          </p:nvSpPr>
          <p:spPr bwMode="auto">
            <a:xfrm>
              <a:off x="1635" y="798"/>
              <a:ext cx="135" cy="270"/>
            </a:xfrm>
            <a:custGeom>
              <a:avLst/>
              <a:gdLst>
                <a:gd name="T0" fmla="+- 0 1755 1635"/>
                <a:gd name="T1" fmla="*/ T0 w 135"/>
                <a:gd name="T2" fmla="+- 0 798 798"/>
                <a:gd name="T3" fmla="*/ 798 h 270"/>
                <a:gd name="T4" fmla="+- 0 1725 1635"/>
                <a:gd name="T5" fmla="*/ T4 w 135"/>
                <a:gd name="T6" fmla="+- 0 813 798"/>
                <a:gd name="T7" fmla="*/ 813 h 270"/>
                <a:gd name="T8" fmla="+- 0 1680 1635"/>
                <a:gd name="T9" fmla="*/ T8 w 135"/>
                <a:gd name="T10" fmla="+- 0 858 798"/>
                <a:gd name="T11" fmla="*/ 858 h 270"/>
                <a:gd name="T12" fmla="+- 0 1635 1635"/>
                <a:gd name="T13" fmla="*/ T12 w 135"/>
                <a:gd name="T14" fmla="+- 0 918 798"/>
                <a:gd name="T15" fmla="*/ 918 h 270"/>
                <a:gd name="T16" fmla="+- 0 1635 1635"/>
                <a:gd name="T17" fmla="*/ T16 w 135"/>
                <a:gd name="T18" fmla="+- 0 993 798"/>
                <a:gd name="T19" fmla="*/ 993 h 270"/>
                <a:gd name="T20" fmla="+- 0 1650 1635"/>
                <a:gd name="T21" fmla="*/ T20 w 135"/>
                <a:gd name="T22" fmla="+- 0 1068 798"/>
                <a:gd name="T23" fmla="*/ 1068 h 270"/>
                <a:gd name="T24" fmla="+- 0 1710 1635"/>
                <a:gd name="T25" fmla="*/ T24 w 135"/>
                <a:gd name="T26" fmla="+- 0 1038 798"/>
                <a:gd name="T27" fmla="*/ 1038 h 270"/>
                <a:gd name="T28" fmla="+- 0 1770 1635"/>
                <a:gd name="T29" fmla="*/ T28 w 135"/>
                <a:gd name="T30" fmla="+- 0 978 798"/>
                <a:gd name="T31" fmla="*/ 978 h 270"/>
                <a:gd name="T32" fmla="+- 0 1770 1635"/>
                <a:gd name="T33" fmla="*/ T32 w 135"/>
                <a:gd name="T34" fmla="+- 0 843 798"/>
                <a:gd name="T35" fmla="*/ 843 h 270"/>
                <a:gd name="T36" fmla="+- 0 1755 1635"/>
                <a:gd name="T37" fmla="*/ T36 w 135"/>
                <a:gd name="T38" fmla="+- 0 798 798"/>
                <a:gd name="T39" fmla="*/ 798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35" h="270">
                  <a:moveTo>
                    <a:pt x="120" y="0"/>
                  </a:moveTo>
                  <a:lnTo>
                    <a:pt x="90" y="15"/>
                  </a:lnTo>
                  <a:lnTo>
                    <a:pt x="45" y="60"/>
                  </a:lnTo>
                  <a:lnTo>
                    <a:pt x="0" y="120"/>
                  </a:lnTo>
                  <a:lnTo>
                    <a:pt x="0" y="195"/>
                  </a:lnTo>
                  <a:lnTo>
                    <a:pt x="15" y="270"/>
                  </a:lnTo>
                  <a:lnTo>
                    <a:pt x="75" y="240"/>
                  </a:lnTo>
                  <a:lnTo>
                    <a:pt x="135" y="180"/>
                  </a:lnTo>
                  <a:lnTo>
                    <a:pt x="135" y="45"/>
                  </a:lnTo>
                  <a:lnTo>
                    <a:pt x="120" y="0"/>
                  </a:lnTo>
                  <a:close/>
                </a:path>
              </a:pathLst>
            </a:custGeom>
            <a:solidFill>
              <a:srgbClr val="FF738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3" name="Freeform 62"/>
            <p:cNvSpPr>
              <a:spLocks/>
            </p:cNvSpPr>
            <p:nvPr/>
          </p:nvSpPr>
          <p:spPr bwMode="auto">
            <a:xfrm>
              <a:off x="1635" y="828"/>
              <a:ext cx="90" cy="195"/>
            </a:xfrm>
            <a:custGeom>
              <a:avLst/>
              <a:gdLst>
                <a:gd name="T0" fmla="+- 0 1710 1635"/>
                <a:gd name="T1" fmla="*/ T0 w 90"/>
                <a:gd name="T2" fmla="+- 0 828 828"/>
                <a:gd name="T3" fmla="*/ 828 h 195"/>
                <a:gd name="T4" fmla="+- 0 1680 1635"/>
                <a:gd name="T5" fmla="*/ T4 w 90"/>
                <a:gd name="T6" fmla="+- 0 858 828"/>
                <a:gd name="T7" fmla="*/ 858 h 195"/>
                <a:gd name="T8" fmla="+- 0 1650 1635"/>
                <a:gd name="T9" fmla="*/ T8 w 90"/>
                <a:gd name="T10" fmla="+- 0 903 828"/>
                <a:gd name="T11" fmla="*/ 903 h 195"/>
                <a:gd name="T12" fmla="+- 0 1635 1635"/>
                <a:gd name="T13" fmla="*/ T12 w 90"/>
                <a:gd name="T14" fmla="+- 0 963 828"/>
                <a:gd name="T15" fmla="*/ 963 h 195"/>
                <a:gd name="T16" fmla="+- 0 1635 1635"/>
                <a:gd name="T17" fmla="*/ T16 w 90"/>
                <a:gd name="T18" fmla="+- 0 1023 828"/>
                <a:gd name="T19" fmla="*/ 1023 h 195"/>
                <a:gd name="T20" fmla="+- 0 1665 1635"/>
                <a:gd name="T21" fmla="*/ T20 w 90"/>
                <a:gd name="T22" fmla="+- 0 1008 828"/>
                <a:gd name="T23" fmla="*/ 1008 h 195"/>
                <a:gd name="T24" fmla="+- 0 1695 1635"/>
                <a:gd name="T25" fmla="*/ T24 w 90"/>
                <a:gd name="T26" fmla="+- 0 978 828"/>
                <a:gd name="T27" fmla="*/ 978 h 195"/>
                <a:gd name="T28" fmla="+- 0 1725 1635"/>
                <a:gd name="T29" fmla="*/ T28 w 90"/>
                <a:gd name="T30" fmla="+- 0 933 828"/>
                <a:gd name="T31" fmla="*/ 933 h 195"/>
                <a:gd name="T32" fmla="+- 0 1725 1635"/>
                <a:gd name="T33" fmla="*/ T32 w 90"/>
                <a:gd name="T34" fmla="+- 0 858 828"/>
                <a:gd name="T35" fmla="*/ 858 h 195"/>
                <a:gd name="T36" fmla="+- 0 1710 1635"/>
                <a:gd name="T37" fmla="*/ T36 w 90"/>
                <a:gd name="T38" fmla="+- 0 828 828"/>
                <a:gd name="T39" fmla="*/ 828 h 1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195">
                  <a:moveTo>
                    <a:pt x="75" y="0"/>
                  </a:moveTo>
                  <a:lnTo>
                    <a:pt x="45" y="30"/>
                  </a:lnTo>
                  <a:lnTo>
                    <a:pt x="15" y="75"/>
                  </a:lnTo>
                  <a:lnTo>
                    <a:pt x="0" y="135"/>
                  </a:lnTo>
                  <a:lnTo>
                    <a:pt x="0" y="195"/>
                  </a:lnTo>
                  <a:lnTo>
                    <a:pt x="30" y="180"/>
                  </a:lnTo>
                  <a:lnTo>
                    <a:pt x="60" y="150"/>
                  </a:lnTo>
                  <a:lnTo>
                    <a:pt x="90" y="105"/>
                  </a:lnTo>
                  <a:lnTo>
                    <a:pt x="90" y="30"/>
                  </a:lnTo>
                  <a:lnTo>
                    <a:pt x="75" y="0"/>
                  </a:lnTo>
                  <a:close/>
                </a:path>
              </a:pathLst>
            </a:custGeom>
            <a:solidFill>
              <a:srgbClr val="FF8BA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4" name="Freeform 63"/>
            <p:cNvSpPr>
              <a:spLocks/>
            </p:cNvSpPr>
            <p:nvPr/>
          </p:nvSpPr>
          <p:spPr bwMode="auto">
            <a:xfrm>
              <a:off x="1905" y="783"/>
              <a:ext cx="240" cy="255"/>
            </a:xfrm>
            <a:custGeom>
              <a:avLst/>
              <a:gdLst>
                <a:gd name="T0" fmla="+- 0 1995 1905"/>
                <a:gd name="T1" fmla="*/ T0 w 240"/>
                <a:gd name="T2" fmla="+- 0 783 783"/>
                <a:gd name="T3" fmla="*/ 783 h 255"/>
                <a:gd name="T4" fmla="+- 0 1935 1905"/>
                <a:gd name="T5" fmla="*/ T4 w 240"/>
                <a:gd name="T6" fmla="+- 0 798 783"/>
                <a:gd name="T7" fmla="*/ 798 h 255"/>
                <a:gd name="T8" fmla="+- 0 1905 1905"/>
                <a:gd name="T9" fmla="*/ T8 w 240"/>
                <a:gd name="T10" fmla="+- 0 918 783"/>
                <a:gd name="T11" fmla="*/ 918 h 255"/>
                <a:gd name="T12" fmla="+- 0 1935 1905"/>
                <a:gd name="T13" fmla="*/ T12 w 240"/>
                <a:gd name="T14" fmla="+- 0 1008 783"/>
                <a:gd name="T15" fmla="*/ 1008 h 255"/>
                <a:gd name="T16" fmla="+- 0 1980 1905"/>
                <a:gd name="T17" fmla="*/ T16 w 240"/>
                <a:gd name="T18" fmla="+- 0 1023 783"/>
                <a:gd name="T19" fmla="*/ 1023 h 255"/>
                <a:gd name="T20" fmla="+- 0 2010 1905"/>
                <a:gd name="T21" fmla="*/ T20 w 240"/>
                <a:gd name="T22" fmla="+- 0 1038 783"/>
                <a:gd name="T23" fmla="*/ 1038 h 255"/>
                <a:gd name="T24" fmla="+- 0 2070 1905"/>
                <a:gd name="T25" fmla="*/ T24 w 240"/>
                <a:gd name="T26" fmla="+- 0 1038 783"/>
                <a:gd name="T27" fmla="*/ 1038 h 255"/>
                <a:gd name="T28" fmla="+- 0 2100 1905"/>
                <a:gd name="T29" fmla="*/ T28 w 240"/>
                <a:gd name="T30" fmla="+- 0 1023 783"/>
                <a:gd name="T31" fmla="*/ 1023 h 255"/>
                <a:gd name="T32" fmla="+- 0 2145 1905"/>
                <a:gd name="T33" fmla="*/ T32 w 240"/>
                <a:gd name="T34" fmla="+- 0 993 783"/>
                <a:gd name="T35" fmla="*/ 993 h 255"/>
                <a:gd name="T36" fmla="+- 0 2145 1905"/>
                <a:gd name="T37" fmla="*/ T36 w 240"/>
                <a:gd name="T38" fmla="+- 0 918 783"/>
                <a:gd name="T39" fmla="*/ 918 h 255"/>
                <a:gd name="T40" fmla="+- 0 2115 1905"/>
                <a:gd name="T41" fmla="*/ T40 w 240"/>
                <a:gd name="T42" fmla="+- 0 843 783"/>
                <a:gd name="T43" fmla="*/ 843 h 255"/>
                <a:gd name="T44" fmla="+- 0 2055 1905"/>
                <a:gd name="T45" fmla="*/ T44 w 240"/>
                <a:gd name="T46" fmla="+- 0 798 783"/>
                <a:gd name="T47" fmla="*/ 798 h 255"/>
                <a:gd name="T48" fmla="+- 0 1995 1905"/>
                <a:gd name="T49" fmla="*/ T48 w 240"/>
                <a:gd name="T50" fmla="+- 0 783 783"/>
                <a:gd name="T51" fmla="*/ 783 h 2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40" h="255">
                  <a:moveTo>
                    <a:pt x="90" y="0"/>
                  </a:moveTo>
                  <a:lnTo>
                    <a:pt x="30" y="15"/>
                  </a:lnTo>
                  <a:lnTo>
                    <a:pt x="0" y="135"/>
                  </a:lnTo>
                  <a:lnTo>
                    <a:pt x="30" y="225"/>
                  </a:lnTo>
                  <a:lnTo>
                    <a:pt x="75" y="240"/>
                  </a:lnTo>
                  <a:lnTo>
                    <a:pt x="105" y="255"/>
                  </a:lnTo>
                  <a:lnTo>
                    <a:pt x="165" y="255"/>
                  </a:lnTo>
                  <a:lnTo>
                    <a:pt x="195" y="240"/>
                  </a:lnTo>
                  <a:lnTo>
                    <a:pt x="240" y="210"/>
                  </a:lnTo>
                  <a:lnTo>
                    <a:pt x="240" y="135"/>
                  </a:lnTo>
                  <a:lnTo>
                    <a:pt x="210" y="60"/>
                  </a:lnTo>
                  <a:lnTo>
                    <a:pt x="150" y="15"/>
                  </a:lnTo>
                  <a:lnTo>
                    <a:pt x="90" y="0"/>
                  </a:lnTo>
                  <a:close/>
                </a:path>
              </a:pathLst>
            </a:custGeom>
            <a:solidFill>
              <a:srgbClr val="FF4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5" name="Freeform 64"/>
            <p:cNvSpPr>
              <a:spLocks/>
            </p:cNvSpPr>
            <p:nvPr/>
          </p:nvSpPr>
          <p:spPr bwMode="auto">
            <a:xfrm>
              <a:off x="1950" y="783"/>
              <a:ext cx="195" cy="195"/>
            </a:xfrm>
            <a:custGeom>
              <a:avLst/>
              <a:gdLst>
                <a:gd name="T0" fmla="+- 0 2040 1950"/>
                <a:gd name="T1" fmla="*/ T0 w 195"/>
                <a:gd name="T2" fmla="+- 0 783 783"/>
                <a:gd name="T3" fmla="*/ 783 h 195"/>
                <a:gd name="T4" fmla="+- 0 1980 1950"/>
                <a:gd name="T5" fmla="*/ T4 w 195"/>
                <a:gd name="T6" fmla="+- 0 798 783"/>
                <a:gd name="T7" fmla="*/ 798 h 195"/>
                <a:gd name="T8" fmla="+- 0 1950 1950"/>
                <a:gd name="T9" fmla="*/ T8 w 195"/>
                <a:gd name="T10" fmla="+- 0 888 783"/>
                <a:gd name="T11" fmla="*/ 888 h 195"/>
                <a:gd name="T12" fmla="+- 0 1995 1950"/>
                <a:gd name="T13" fmla="*/ T12 w 195"/>
                <a:gd name="T14" fmla="+- 0 978 783"/>
                <a:gd name="T15" fmla="*/ 978 h 195"/>
                <a:gd name="T16" fmla="+- 0 2085 1950"/>
                <a:gd name="T17" fmla="*/ T16 w 195"/>
                <a:gd name="T18" fmla="+- 0 978 783"/>
                <a:gd name="T19" fmla="*/ 978 h 195"/>
                <a:gd name="T20" fmla="+- 0 2145 1950"/>
                <a:gd name="T21" fmla="*/ T20 w 195"/>
                <a:gd name="T22" fmla="+- 0 948 783"/>
                <a:gd name="T23" fmla="*/ 948 h 195"/>
                <a:gd name="T24" fmla="+- 0 2130 1950"/>
                <a:gd name="T25" fmla="*/ T24 w 195"/>
                <a:gd name="T26" fmla="+- 0 873 783"/>
                <a:gd name="T27" fmla="*/ 873 h 195"/>
                <a:gd name="T28" fmla="+- 0 2100 1950"/>
                <a:gd name="T29" fmla="*/ T28 w 195"/>
                <a:gd name="T30" fmla="+- 0 828 783"/>
                <a:gd name="T31" fmla="*/ 828 h 195"/>
                <a:gd name="T32" fmla="+- 0 2040 1950"/>
                <a:gd name="T33" fmla="*/ T32 w 195"/>
                <a:gd name="T34" fmla="+- 0 783 783"/>
                <a:gd name="T35" fmla="*/ 783 h 1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5" h="195">
                  <a:moveTo>
                    <a:pt x="90" y="0"/>
                  </a:moveTo>
                  <a:lnTo>
                    <a:pt x="30" y="15"/>
                  </a:lnTo>
                  <a:lnTo>
                    <a:pt x="0" y="105"/>
                  </a:lnTo>
                  <a:lnTo>
                    <a:pt x="45" y="195"/>
                  </a:lnTo>
                  <a:lnTo>
                    <a:pt x="135" y="195"/>
                  </a:lnTo>
                  <a:lnTo>
                    <a:pt x="195" y="165"/>
                  </a:lnTo>
                  <a:lnTo>
                    <a:pt x="180" y="90"/>
                  </a:lnTo>
                  <a:lnTo>
                    <a:pt x="150" y="45"/>
                  </a:lnTo>
                  <a:lnTo>
                    <a:pt x="9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6" name="Freeform 65"/>
            <p:cNvSpPr>
              <a:spLocks/>
            </p:cNvSpPr>
            <p:nvPr/>
          </p:nvSpPr>
          <p:spPr bwMode="auto">
            <a:xfrm>
              <a:off x="1995" y="783"/>
              <a:ext cx="150" cy="165"/>
            </a:xfrm>
            <a:custGeom>
              <a:avLst/>
              <a:gdLst>
                <a:gd name="T0" fmla="+- 0 2025 1995"/>
                <a:gd name="T1" fmla="*/ T0 w 150"/>
                <a:gd name="T2" fmla="+- 0 783 783"/>
                <a:gd name="T3" fmla="*/ 783 h 165"/>
                <a:gd name="T4" fmla="+- 0 2010 1995"/>
                <a:gd name="T5" fmla="*/ T4 w 150"/>
                <a:gd name="T6" fmla="+- 0 798 783"/>
                <a:gd name="T7" fmla="*/ 798 h 165"/>
                <a:gd name="T8" fmla="+- 0 1995 1995"/>
                <a:gd name="T9" fmla="*/ T8 w 150"/>
                <a:gd name="T10" fmla="+- 0 843 783"/>
                <a:gd name="T11" fmla="*/ 843 h 165"/>
                <a:gd name="T12" fmla="+- 0 1995 1995"/>
                <a:gd name="T13" fmla="*/ T12 w 150"/>
                <a:gd name="T14" fmla="+- 0 903 783"/>
                <a:gd name="T15" fmla="*/ 903 h 165"/>
                <a:gd name="T16" fmla="+- 0 2010 1995"/>
                <a:gd name="T17" fmla="*/ T16 w 150"/>
                <a:gd name="T18" fmla="+- 0 933 783"/>
                <a:gd name="T19" fmla="*/ 933 h 165"/>
                <a:gd name="T20" fmla="+- 0 2040 1995"/>
                <a:gd name="T21" fmla="*/ T20 w 150"/>
                <a:gd name="T22" fmla="+- 0 948 783"/>
                <a:gd name="T23" fmla="*/ 948 h 165"/>
                <a:gd name="T24" fmla="+- 0 2085 1995"/>
                <a:gd name="T25" fmla="*/ T24 w 150"/>
                <a:gd name="T26" fmla="+- 0 948 783"/>
                <a:gd name="T27" fmla="*/ 948 h 165"/>
                <a:gd name="T28" fmla="+- 0 2145 1995"/>
                <a:gd name="T29" fmla="*/ T28 w 150"/>
                <a:gd name="T30" fmla="+- 0 918 783"/>
                <a:gd name="T31" fmla="*/ 918 h 165"/>
                <a:gd name="T32" fmla="+- 0 2115 1995"/>
                <a:gd name="T33" fmla="*/ T32 w 150"/>
                <a:gd name="T34" fmla="+- 0 858 783"/>
                <a:gd name="T35" fmla="*/ 858 h 165"/>
                <a:gd name="T36" fmla="+- 0 2055 1995"/>
                <a:gd name="T37" fmla="*/ T36 w 150"/>
                <a:gd name="T38" fmla="+- 0 813 783"/>
                <a:gd name="T39" fmla="*/ 813 h 165"/>
                <a:gd name="T40" fmla="+- 0 2025 1995"/>
                <a:gd name="T41" fmla="*/ T40 w 150"/>
                <a:gd name="T42" fmla="+- 0 783 783"/>
                <a:gd name="T43" fmla="*/ 783 h 1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50" h="165">
                  <a:moveTo>
                    <a:pt x="30" y="0"/>
                  </a:moveTo>
                  <a:lnTo>
                    <a:pt x="15" y="15"/>
                  </a:lnTo>
                  <a:lnTo>
                    <a:pt x="0" y="60"/>
                  </a:lnTo>
                  <a:lnTo>
                    <a:pt x="0" y="120"/>
                  </a:lnTo>
                  <a:lnTo>
                    <a:pt x="15" y="150"/>
                  </a:lnTo>
                  <a:lnTo>
                    <a:pt x="45" y="165"/>
                  </a:lnTo>
                  <a:lnTo>
                    <a:pt x="90" y="165"/>
                  </a:lnTo>
                  <a:lnTo>
                    <a:pt x="150" y="135"/>
                  </a:lnTo>
                  <a:lnTo>
                    <a:pt x="120" y="75"/>
                  </a:lnTo>
                  <a:lnTo>
                    <a:pt x="60" y="30"/>
                  </a:lnTo>
                  <a:lnTo>
                    <a:pt x="30" y="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7" name="Freeform 66"/>
            <p:cNvSpPr>
              <a:spLocks/>
            </p:cNvSpPr>
            <p:nvPr/>
          </p:nvSpPr>
          <p:spPr bwMode="auto">
            <a:xfrm>
              <a:off x="2025" y="813"/>
              <a:ext cx="90" cy="90"/>
            </a:xfrm>
            <a:custGeom>
              <a:avLst/>
              <a:gdLst>
                <a:gd name="T0" fmla="+- 0 2055 2025"/>
                <a:gd name="T1" fmla="*/ T0 w 90"/>
                <a:gd name="T2" fmla="+- 0 813 813"/>
                <a:gd name="T3" fmla="*/ 813 h 90"/>
                <a:gd name="T4" fmla="+- 0 2025 2025"/>
                <a:gd name="T5" fmla="*/ T4 w 90"/>
                <a:gd name="T6" fmla="+- 0 843 813"/>
                <a:gd name="T7" fmla="*/ 843 h 90"/>
                <a:gd name="T8" fmla="+- 0 2025 2025"/>
                <a:gd name="T9" fmla="*/ T8 w 90"/>
                <a:gd name="T10" fmla="+- 0 873 813"/>
                <a:gd name="T11" fmla="*/ 873 h 90"/>
                <a:gd name="T12" fmla="+- 0 2055 2025"/>
                <a:gd name="T13" fmla="*/ T12 w 90"/>
                <a:gd name="T14" fmla="+- 0 903 813"/>
                <a:gd name="T15" fmla="*/ 903 h 90"/>
                <a:gd name="T16" fmla="+- 0 2085 2025"/>
                <a:gd name="T17" fmla="*/ T16 w 90"/>
                <a:gd name="T18" fmla="+- 0 903 813"/>
                <a:gd name="T19" fmla="*/ 903 h 90"/>
                <a:gd name="T20" fmla="+- 0 2115 2025"/>
                <a:gd name="T21" fmla="*/ T20 w 90"/>
                <a:gd name="T22" fmla="+- 0 873 813"/>
                <a:gd name="T23" fmla="*/ 873 h 90"/>
                <a:gd name="T24" fmla="+- 0 2100 2025"/>
                <a:gd name="T25" fmla="*/ T24 w 90"/>
                <a:gd name="T26" fmla="+- 0 843 813"/>
                <a:gd name="T27" fmla="*/ 843 h 90"/>
                <a:gd name="T28" fmla="+- 0 2055 2025"/>
                <a:gd name="T29" fmla="*/ T28 w 90"/>
                <a:gd name="T30" fmla="+- 0 813 813"/>
                <a:gd name="T31" fmla="*/ 813 h 9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90">
                  <a:moveTo>
                    <a:pt x="30" y="0"/>
                  </a:moveTo>
                  <a:lnTo>
                    <a:pt x="0" y="30"/>
                  </a:lnTo>
                  <a:lnTo>
                    <a:pt x="0" y="60"/>
                  </a:lnTo>
                  <a:lnTo>
                    <a:pt x="30" y="90"/>
                  </a:lnTo>
                  <a:lnTo>
                    <a:pt x="60" y="90"/>
                  </a:lnTo>
                  <a:lnTo>
                    <a:pt x="90" y="60"/>
                  </a:lnTo>
                  <a:lnTo>
                    <a:pt x="75" y="30"/>
                  </a:lnTo>
                  <a:lnTo>
                    <a:pt x="3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8" name="Freeform 67"/>
            <p:cNvSpPr>
              <a:spLocks/>
            </p:cNvSpPr>
            <p:nvPr/>
          </p:nvSpPr>
          <p:spPr bwMode="auto">
            <a:xfrm>
              <a:off x="1395" y="513"/>
              <a:ext cx="330" cy="345"/>
            </a:xfrm>
            <a:custGeom>
              <a:avLst/>
              <a:gdLst>
                <a:gd name="T0" fmla="+- 0 1680 1395"/>
                <a:gd name="T1" fmla="*/ T0 w 330"/>
                <a:gd name="T2" fmla="+- 0 513 513"/>
                <a:gd name="T3" fmla="*/ 513 h 345"/>
                <a:gd name="T4" fmla="+- 0 1575 1395"/>
                <a:gd name="T5" fmla="*/ T4 w 330"/>
                <a:gd name="T6" fmla="+- 0 528 513"/>
                <a:gd name="T7" fmla="*/ 528 h 345"/>
                <a:gd name="T8" fmla="+- 0 1485 1395"/>
                <a:gd name="T9" fmla="*/ T8 w 330"/>
                <a:gd name="T10" fmla="+- 0 573 513"/>
                <a:gd name="T11" fmla="*/ 573 h 345"/>
                <a:gd name="T12" fmla="+- 0 1425 1395"/>
                <a:gd name="T13" fmla="*/ T12 w 330"/>
                <a:gd name="T14" fmla="+- 0 663 513"/>
                <a:gd name="T15" fmla="*/ 663 h 345"/>
                <a:gd name="T16" fmla="+- 0 1395 1395"/>
                <a:gd name="T17" fmla="*/ T16 w 330"/>
                <a:gd name="T18" fmla="+- 0 783 513"/>
                <a:gd name="T19" fmla="*/ 783 h 345"/>
                <a:gd name="T20" fmla="+- 0 1395 1395"/>
                <a:gd name="T21" fmla="*/ T20 w 330"/>
                <a:gd name="T22" fmla="+- 0 858 513"/>
                <a:gd name="T23" fmla="*/ 858 h 345"/>
                <a:gd name="T24" fmla="+- 0 1455 1395"/>
                <a:gd name="T25" fmla="*/ T24 w 330"/>
                <a:gd name="T26" fmla="+- 0 858 513"/>
                <a:gd name="T27" fmla="*/ 858 h 345"/>
                <a:gd name="T28" fmla="+- 0 1530 1395"/>
                <a:gd name="T29" fmla="*/ T28 w 330"/>
                <a:gd name="T30" fmla="+- 0 843 513"/>
                <a:gd name="T31" fmla="*/ 843 h 345"/>
                <a:gd name="T32" fmla="+- 0 1590 1395"/>
                <a:gd name="T33" fmla="*/ T32 w 330"/>
                <a:gd name="T34" fmla="+- 0 813 513"/>
                <a:gd name="T35" fmla="*/ 813 h 345"/>
                <a:gd name="T36" fmla="+- 0 1650 1395"/>
                <a:gd name="T37" fmla="*/ T36 w 330"/>
                <a:gd name="T38" fmla="+- 0 753 513"/>
                <a:gd name="T39" fmla="*/ 753 h 345"/>
                <a:gd name="T40" fmla="+- 0 1680 1395"/>
                <a:gd name="T41" fmla="*/ T40 w 330"/>
                <a:gd name="T42" fmla="+- 0 708 513"/>
                <a:gd name="T43" fmla="*/ 708 h 345"/>
                <a:gd name="T44" fmla="+- 0 1650 1395"/>
                <a:gd name="T45" fmla="*/ T44 w 330"/>
                <a:gd name="T46" fmla="+- 0 663 513"/>
                <a:gd name="T47" fmla="*/ 663 h 345"/>
                <a:gd name="T48" fmla="+- 0 1695 1395"/>
                <a:gd name="T49" fmla="*/ T48 w 330"/>
                <a:gd name="T50" fmla="+- 0 633 513"/>
                <a:gd name="T51" fmla="*/ 633 h 345"/>
                <a:gd name="T52" fmla="+- 0 1725 1395"/>
                <a:gd name="T53" fmla="*/ T52 w 330"/>
                <a:gd name="T54" fmla="+- 0 573 513"/>
                <a:gd name="T55" fmla="*/ 573 h 345"/>
                <a:gd name="T56" fmla="+- 0 1725 1395"/>
                <a:gd name="T57" fmla="*/ T56 w 330"/>
                <a:gd name="T58" fmla="+- 0 528 513"/>
                <a:gd name="T59" fmla="*/ 528 h 345"/>
                <a:gd name="T60" fmla="+- 0 1680 1395"/>
                <a:gd name="T61" fmla="*/ T60 w 330"/>
                <a:gd name="T62" fmla="+- 0 513 513"/>
                <a:gd name="T63" fmla="*/ 513 h 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30" h="345">
                  <a:moveTo>
                    <a:pt x="285" y="0"/>
                  </a:moveTo>
                  <a:lnTo>
                    <a:pt x="180" y="15"/>
                  </a:lnTo>
                  <a:lnTo>
                    <a:pt x="90" y="60"/>
                  </a:lnTo>
                  <a:lnTo>
                    <a:pt x="30" y="150"/>
                  </a:lnTo>
                  <a:lnTo>
                    <a:pt x="0" y="270"/>
                  </a:lnTo>
                  <a:lnTo>
                    <a:pt x="0" y="345"/>
                  </a:lnTo>
                  <a:lnTo>
                    <a:pt x="60" y="345"/>
                  </a:lnTo>
                  <a:lnTo>
                    <a:pt x="135" y="330"/>
                  </a:lnTo>
                  <a:lnTo>
                    <a:pt x="195" y="300"/>
                  </a:lnTo>
                  <a:lnTo>
                    <a:pt x="255" y="240"/>
                  </a:lnTo>
                  <a:lnTo>
                    <a:pt x="285" y="195"/>
                  </a:lnTo>
                  <a:lnTo>
                    <a:pt x="255" y="150"/>
                  </a:lnTo>
                  <a:lnTo>
                    <a:pt x="300" y="120"/>
                  </a:lnTo>
                  <a:lnTo>
                    <a:pt x="330" y="60"/>
                  </a:lnTo>
                  <a:lnTo>
                    <a:pt x="330" y="15"/>
                  </a:lnTo>
                  <a:lnTo>
                    <a:pt x="285"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9" name="Freeform 68"/>
            <p:cNvSpPr>
              <a:spLocks/>
            </p:cNvSpPr>
            <p:nvPr/>
          </p:nvSpPr>
          <p:spPr bwMode="auto">
            <a:xfrm>
              <a:off x="1395" y="513"/>
              <a:ext cx="270" cy="300"/>
            </a:xfrm>
            <a:custGeom>
              <a:avLst/>
              <a:gdLst>
                <a:gd name="T0" fmla="+- 0 1665 1395"/>
                <a:gd name="T1" fmla="*/ T0 w 270"/>
                <a:gd name="T2" fmla="+- 0 513 513"/>
                <a:gd name="T3" fmla="*/ 513 h 300"/>
                <a:gd name="T4" fmla="+- 0 1620 1395"/>
                <a:gd name="T5" fmla="*/ T4 w 270"/>
                <a:gd name="T6" fmla="+- 0 513 513"/>
                <a:gd name="T7" fmla="*/ 513 h 300"/>
                <a:gd name="T8" fmla="+- 0 1530 1395"/>
                <a:gd name="T9" fmla="*/ T8 w 270"/>
                <a:gd name="T10" fmla="+- 0 558 513"/>
                <a:gd name="T11" fmla="*/ 558 h 300"/>
                <a:gd name="T12" fmla="+- 0 1455 1395"/>
                <a:gd name="T13" fmla="*/ T12 w 270"/>
                <a:gd name="T14" fmla="+- 0 618 513"/>
                <a:gd name="T15" fmla="*/ 618 h 300"/>
                <a:gd name="T16" fmla="+- 0 1410 1395"/>
                <a:gd name="T17" fmla="*/ T16 w 270"/>
                <a:gd name="T18" fmla="+- 0 708 513"/>
                <a:gd name="T19" fmla="*/ 708 h 300"/>
                <a:gd name="T20" fmla="+- 0 1395 1395"/>
                <a:gd name="T21" fmla="*/ T20 w 270"/>
                <a:gd name="T22" fmla="+- 0 813 513"/>
                <a:gd name="T23" fmla="*/ 813 h 300"/>
                <a:gd name="T24" fmla="+- 0 1425 1395"/>
                <a:gd name="T25" fmla="*/ T24 w 270"/>
                <a:gd name="T26" fmla="+- 0 798 513"/>
                <a:gd name="T27" fmla="*/ 798 h 300"/>
                <a:gd name="T28" fmla="+- 0 1485 1395"/>
                <a:gd name="T29" fmla="*/ T28 w 270"/>
                <a:gd name="T30" fmla="+- 0 798 513"/>
                <a:gd name="T31" fmla="*/ 798 h 300"/>
                <a:gd name="T32" fmla="+- 0 1545 1395"/>
                <a:gd name="T33" fmla="*/ T32 w 270"/>
                <a:gd name="T34" fmla="+- 0 783 513"/>
                <a:gd name="T35" fmla="*/ 783 h 300"/>
                <a:gd name="T36" fmla="+- 0 1590 1395"/>
                <a:gd name="T37" fmla="*/ T36 w 270"/>
                <a:gd name="T38" fmla="+- 0 738 513"/>
                <a:gd name="T39" fmla="*/ 738 h 300"/>
                <a:gd name="T40" fmla="+- 0 1635 1395"/>
                <a:gd name="T41" fmla="*/ T40 w 270"/>
                <a:gd name="T42" fmla="+- 0 678 513"/>
                <a:gd name="T43" fmla="*/ 678 h 300"/>
                <a:gd name="T44" fmla="+- 0 1665 1395"/>
                <a:gd name="T45" fmla="*/ T44 w 270"/>
                <a:gd name="T46" fmla="+- 0 573 513"/>
                <a:gd name="T47" fmla="*/ 573 h 300"/>
                <a:gd name="T48" fmla="+- 0 1665 1395"/>
                <a:gd name="T49" fmla="*/ T48 w 270"/>
                <a:gd name="T50" fmla="+- 0 513 513"/>
                <a:gd name="T51" fmla="*/ 513 h 3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70" h="300">
                  <a:moveTo>
                    <a:pt x="270" y="0"/>
                  </a:moveTo>
                  <a:lnTo>
                    <a:pt x="225" y="0"/>
                  </a:lnTo>
                  <a:lnTo>
                    <a:pt x="135" y="45"/>
                  </a:lnTo>
                  <a:lnTo>
                    <a:pt x="60" y="105"/>
                  </a:lnTo>
                  <a:lnTo>
                    <a:pt x="15" y="195"/>
                  </a:lnTo>
                  <a:lnTo>
                    <a:pt x="0" y="300"/>
                  </a:lnTo>
                  <a:lnTo>
                    <a:pt x="30" y="285"/>
                  </a:lnTo>
                  <a:lnTo>
                    <a:pt x="90" y="285"/>
                  </a:lnTo>
                  <a:lnTo>
                    <a:pt x="150" y="270"/>
                  </a:lnTo>
                  <a:lnTo>
                    <a:pt x="195" y="225"/>
                  </a:lnTo>
                  <a:lnTo>
                    <a:pt x="240" y="165"/>
                  </a:lnTo>
                  <a:lnTo>
                    <a:pt x="270" y="60"/>
                  </a:lnTo>
                  <a:lnTo>
                    <a:pt x="27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0" name="Freeform 69"/>
            <p:cNvSpPr>
              <a:spLocks/>
            </p:cNvSpPr>
            <p:nvPr/>
          </p:nvSpPr>
          <p:spPr bwMode="auto">
            <a:xfrm>
              <a:off x="1395" y="513"/>
              <a:ext cx="225" cy="255"/>
            </a:xfrm>
            <a:custGeom>
              <a:avLst/>
              <a:gdLst>
                <a:gd name="T0" fmla="+- 0 1620 1395"/>
                <a:gd name="T1" fmla="*/ T0 w 225"/>
                <a:gd name="T2" fmla="+- 0 513 513"/>
                <a:gd name="T3" fmla="*/ 513 h 255"/>
                <a:gd name="T4" fmla="+- 0 1560 1395"/>
                <a:gd name="T5" fmla="*/ T4 w 225"/>
                <a:gd name="T6" fmla="+- 0 543 513"/>
                <a:gd name="T7" fmla="*/ 543 h 255"/>
                <a:gd name="T8" fmla="+- 0 1485 1395"/>
                <a:gd name="T9" fmla="*/ T8 w 225"/>
                <a:gd name="T10" fmla="+- 0 588 513"/>
                <a:gd name="T11" fmla="*/ 588 h 255"/>
                <a:gd name="T12" fmla="+- 0 1425 1395"/>
                <a:gd name="T13" fmla="*/ T12 w 225"/>
                <a:gd name="T14" fmla="+- 0 648 513"/>
                <a:gd name="T15" fmla="*/ 648 h 255"/>
                <a:gd name="T16" fmla="+- 0 1395 1395"/>
                <a:gd name="T17" fmla="*/ T16 w 225"/>
                <a:gd name="T18" fmla="+- 0 768 513"/>
                <a:gd name="T19" fmla="*/ 768 h 255"/>
                <a:gd name="T20" fmla="+- 0 1470 1395"/>
                <a:gd name="T21" fmla="*/ T20 w 225"/>
                <a:gd name="T22" fmla="+- 0 738 513"/>
                <a:gd name="T23" fmla="*/ 738 h 255"/>
                <a:gd name="T24" fmla="+- 0 1530 1395"/>
                <a:gd name="T25" fmla="*/ T24 w 225"/>
                <a:gd name="T26" fmla="+- 0 723 513"/>
                <a:gd name="T27" fmla="*/ 723 h 255"/>
                <a:gd name="T28" fmla="+- 0 1575 1395"/>
                <a:gd name="T29" fmla="*/ T28 w 225"/>
                <a:gd name="T30" fmla="+- 0 678 513"/>
                <a:gd name="T31" fmla="*/ 678 h 255"/>
                <a:gd name="T32" fmla="+- 0 1605 1395"/>
                <a:gd name="T33" fmla="*/ T32 w 225"/>
                <a:gd name="T34" fmla="+- 0 618 513"/>
                <a:gd name="T35" fmla="*/ 618 h 255"/>
                <a:gd name="T36" fmla="+- 0 1620 1395"/>
                <a:gd name="T37" fmla="*/ T36 w 225"/>
                <a:gd name="T38" fmla="+- 0 573 513"/>
                <a:gd name="T39" fmla="*/ 573 h 255"/>
                <a:gd name="T40" fmla="+- 0 1620 1395"/>
                <a:gd name="T41" fmla="*/ T40 w 225"/>
                <a:gd name="T42" fmla="+- 0 513 513"/>
                <a:gd name="T43" fmla="*/ 513 h 2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25" h="255">
                  <a:moveTo>
                    <a:pt x="225" y="0"/>
                  </a:moveTo>
                  <a:lnTo>
                    <a:pt x="165" y="30"/>
                  </a:lnTo>
                  <a:lnTo>
                    <a:pt x="90" y="75"/>
                  </a:lnTo>
                  <a:lnTo>
                    <a:pt x="30" y="135"/>
                  </a:lnTo>
                  <a:lnTo>
                    <a:pt x="0" y="255"/>
                  </a:lnTo>
                  <a:lnTo>
                    <a:pt x="75" y="225"/>
                  </a:lnTo>
                  <a:lnTo>
                    <a:pt x="135" y="210"/>
                  </a:lnTo>
                  <a:lnTo>
                    <a:pt x="180" y="165"/>
                  </a:lnTo>
                  <a:lnTo>
                    <a:pt x="210" y="105"/>
                  </a:lnTo>
                  <a:lnTo>
                    <a:pt x="225" y="60"/>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1" name="Freeform 70"/>
            <p:cNvSpPr>
              <a:spLocks/>
            </p:cNvSpPr>
            <p:nvPr/>
          </p:nvSpPr>
          <p:spPr bwMode="auto">
            <a:xfrm>
              <a:off x="1410" y="543"/>
              <a:ext cx="150" cy="165"/>
            </a:xfrm>
            <a:custGeom>
              <a:avLst/>
              <a:gdLst>
                <a:gd name="T0" fmla="+- 0 1560 1410"/>
                <a:gd name="T1" fmla="*/ T0 w 150"/>
                <a:gd name="T2" fmla="+- 0 543 543"/>
                <a:gd name="T3" fmla="*/ 543 h 165"/>
                <a:gd name="T4" fmla="+- 0 1470 1410"/>
                <a:gd name="T5" fmla="*/ T4 w 150"/>
                <a:gd name="T6" fmla="+- 0 603 543"/>
                <a:gd name="T7" fmla="*/ 603 h 165"/>
                <a:gd name="T8" fmla="+- 0 1425 1410"/>
                <a:gd name="T9" fmla="*/ T8 w 150"/>
                <a:gd name="T10" fmla="+- 0 678 543"/>
                <a:gd name="T11" fmla="*/ 678 h 165"/>
                <a:gd name="T12" fmla="+- 0 1410 1410"/>
                <a:gd name="T13" fmla="*/ T12 w 150"/>
                <a:gd name="T14" fmla="+- 0 708 543"/>
                <a:gd name="T15" fmla="*/ 708 h 165"/>
                <a:gd name="T16" fmla="+- 0 1455 1410"/>
                <a:gd name="T17" fmla="*/ T16 w 150"/>
                <a:gd name="T18" fmla="+- 0 708 543"/>
                <a:gd name="T19" fmla="*/ 708 h 165"/>
                <a:gd name="T20" fmla="+- 0 1515 1410"/>
                <a:gd name="T21" fmla="*/ T20 w 150"/>
                <a:gd name="T22" fmla="+- 0 663 543"/>
                <a:gd name="T23" fmla="*/ 663 h 165"/>
                <a:gd name="T24" fmla="+- 0 1545 1410"/>
                <a:gd name="T25" fmla="*/ T24 w 150"/>
                <a:gd name="T26" fmla="+- 0 633 543"/>
                <a:gd name="T27" fmla="*/ 633 h 165"/>
                <a:gd name="T28" fmla="+- 0 1560 1410"/>
                <a:gd name="T29" fmla="*/ T28 w 150"/>
                <a:gd name="T30" fmla="+- 0 588 543"/>
                <a:gd name="T31" fmla="*/ 588 h 165"/>
                <a:gd name="T32" fmla="+- 0 1560 1410"/>
                <a:gd name="T33" fmla="*/ T32 w 150"/>
                <a:gd name="T34" fmla="+- 0 543 543"/>
                <a:gd name="T35" fmla="*/ 543 h 1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50" h="165">
                  <a:moveTo>
                    <a:pt x="150" y="0"/>
                  </a:moveTo>
                  <a:lnTo>
                    <a:pt x="60" y="60"/>
                  </a:lnTo>
                  <a:lnTo>
                    <a:pt x="15" y="135"/>
                  </a:lnTo>
                  <a:lnTo>
                    <a:pt x="0" y="165"/>
                  </a:lnTo>
                  <a:lnTo>
                    <a:pt x="45" y="165"/>
                  </a:lnTo>
                  <a:lnTo>
                    <a:pt x="105" y="120"/>
                  </a:lnTo>
                  <a:lnTo>
                    <a:pt x="135" y="90"/>
                  </a:lnTo>
                  <a:lnTo>
                    <a:pt x="150" y="45"/>
                  </a:lnTo>
                  <a:lnTo>
                    <a:pt x="150"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2" name="Freeform 71"/>
            <p:cNvSpPr>
              <a:spLocks/>
            </p:cNvSpPr>
            <p:nvPr/>
          </p:nvSpPr>
          <p:spPr bwMode="auto">
            <a:xfrm>
              <a:off x="1695" y="678"/>
              <a:ext cx="120" cy="30"/>
            </a:xfrm>
            <a:custGeom>
              <a:avLst/>
              <a:gdLst>
                <a:gd name="T0" fmla="+- 0 1815 1695"/>
                <a:gd name="T1" fmla="*/ T0 w 120"/>
                <a:gd name="T2" fmla="+- 0 678 678"/>
                <a:gd name="T3" fmla="*/ 678 h 30"/>
                <a:gd name="T4" fmla="+- 0 1710 1695"/>
                <a:gd name="T5" fmla="*/ T4 w 120"/>
                <a:gd name="T6" fmla="+- 0 678 678"/>
                <a:gd name="T7" fmla="*/ 678 h 30"/>
                <a:gd name="T8" fmla="+- 0 1695 1695"/>
                <a:gd name="T9" fmla="*/ T8 w 120"/>
                <a:gd name="T10" fmla="+- 0 693 678"/>
                <a:gd name="T11" fmla="*/ 693 h 30"/>
                <a:gd name="T12" fmla="+- 0 1725 1695"/>
                <a:gd name="T13" fmla="*/ T12 w 120"/>
                <a:gd name="T14" fmla="+- 0 708 678"/>
                <a:gd name="T15" fmla="*/ 708 h 30"/>
                <a:gd name="T16" fmla="+- 0 1785 1695"/>
                <a:gd name="T17" fmla="*/ T16 w 120"/>
                <a:gd name="T18" fmla="+- 0 693 678"/>
                <a:gd name="T19" fmla="*/ 693 h 30"/>
                <a:gd name="T20" fmla="+- 0 1815 1695"/>
                <a:gd name="T21" fmla="*/ T20 w 120"/>
                <a:gd name="T22" fmla="+- 0 678 678"/>
                <a:gd name="T23" fmla="*/ 678 h 30"/>
              </a:gdLst>
              <a:ahLst/>
              <a:cxnLst>
                <a:cxn ang="0">
                  <a:pos x="T1" y="T3"/>
                </a:cxn>
                <a:cxn ang="0">
                  <a:pos x="T5" y="T7"/>
                </a:cxn>
                <a:cxn ang="0">
                  <a:pos x="T9" y="T11"/>
                </a:cxn>
                <a:cxn ang="0">
                  <a:pos x="T13" y="T15"/>
                </a:cxn>
                <a:cxn ang="0">
                  <a:pos x="T17" y="T19"/>
                </a:cxn>
                <a:cxn ang="0">
                  <a:pos x="T21" y="T23"/>
                </a:cxn>
              </a:cxnLst>
              <a:rect l="0" t="0" r="r" b="b"/>
              <a:pathLst>
                <a:path w="120" h="30">
                  <a:moveTo>
                    <a:pt x="120" y="0"/>
                  </a:moveTo>
                  <a:lnTo>
                    <a:pt x="15" y="0"/>
                  </a:lnTo>
                  <a:lnTo>
                    <a:pt x="0" y="15"/>
                  </a:lnTo>
                  <a:lnTo>
                    <a:pt x="30" y="30"/>
                  </a:lnTo>
                  <a:lnTo>
                    <a:pt x="90" y="15"/>
                  </a:lnTo>
                  <a:lnTo>
                    <a:pt x="120" y="0"/>
                  </a:lnTo>
                  <a:close/>
                </a:path>
              </a:pathLst>
            </a:custGeom>
            <a:solidFill>
              <a:srgbClr val="8AD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3" name="AutoShape 105"/>
            <p:cNvSpPr>
              <a:spLocks/>
            </p:cNvSpPr>
            <p:nvPr/>
          </p:nvSpPr>
          <p:spPr bwMode="auto">
            <a:xfrm>
              <a:off x="1425" y="558"/>
              <a:ext cx="420" cy="345"/>
            </a:xfrm>
            <a:custGeom>
              <a:avLst/>
              <a:gdLst>
                <a:gd name="T0" fmla="+- 0 1485 1425"/>
                <a:gd name="T1" fmla="*/ T0 w 420"/>
                <a:gd name="T2" fmla="+- 0 888 558"/>
                <a:gd name="T3" fmla="*/ 888 h 345"/>
                <a:gd name="T4" fmla="+- 0 1425 1425"/>
                <a:gd name="T5" fmla="*/ T4 w 420"/>
                <a:gd name="T6" fmla="+- 0 888 558"/>
                <a:gd name="T7" fmla="*/ 888 h 345"/>
                <a:gd name="T8" fmla="+- 0 1425 1425"/>
                <a:gd name="T9" fmla="*/ T8 w 420"/>
                <a:gd name="T10" fmla="+- 0 903 558"/>
                <a:gd name="T11" fmla="*/ 903 h 345"/>
                <a:gd name="T12" fmla="+- 0 1440 1425"/>
                <a:gd name="T13" fmla="*/ T12 w 420"/>
                <a:gd name="T14" fmla="+- 0 903 558"/>
                <a:gd name="T15" fmla="*/ 903 h 345"/>
                <a:gd name="T16" fmla="+- 0 1485 1425"/>
                <a:gd name="T17" fmla="*/ T16 w 420"/>
                <a:gd name="T18" fmla="+- 0 888 558"/>
                <a:gd name="T19" fmla="*/ 888 h 345"/>
                <a:gd name="T20" fmla="+- 0 1845 1425"/>
                <a:gd name="T21" fmla="*/ T20 w 420"/>
                <a:gd name="T22" fmla="+- 0 738 558"/>
                <a:gd name="T23" fmla="*/ 738 h 345"/>
                <a:gd name="T24" fmla="+- 0 1800 1425"/>
                <a:gd name="T25" fmla="*/ T24 w 420"/>
                <a:gd name="T26" fmla="+- 0 693 558"/>
                <a:gd name="T27" fmla="*/ 693 h 345"/>
                <a:gd name="T28" fmla="+- 0 1755 1425"/>
                <a:gd name="T29" fmla="*/ T28 w 420"/>
                <a:gd name="T30" fmla="+- 0 723 558"/>
                <a:gd name="T31" fmla="*/ 723 h 345"/>
                <a:gd name="T32" fmla="+- 0 1740 1425"/>
                <a:gd name="T33" fmla="*/ T32 w 420"/>
                <a:gd name="T34" fmla="+- 0 723 558"/>
                <a:gd name="T35" fmla="*/ 723 h 345"/>
                <a:gd name="T36" fmla="+- 0 1710 1425"/>
                <a:gd name="T37" fmla="*/ T36 w 420"/>
                <a:gd name="T38" fmla="+- 0 768 558"/>
                <a:gd name="T39" fmla="*/ 768 h 345"/>
                <a:gd name="T40" fmla="+- 0 1650 1425"/>
                <a:gd name="T41" fmla="*/ T40 w 420"/>
                <a:gd name="T42" fmla="+- 0 813 558"/>
                <a:gd name="T43" fmla="*/ 813 h 345"/>
                <a:gd name="T44" fmla="+- 0 1605 1425"/>
                <a:gd name="T45" fmla="*/ T44 w 420"/>
                <a:gd name="T46" fmla="+- 0 858 558"/>
                <a:gd name="T47" fmla="*/ 858 h 345"/>
                <a:gd name="T48" fmla="+- 0 1545 1425"/>
                <a:gd name="T49" fmla="*/ T48 w 420"/>
                <a:gd name="T50" fmla="+- 0 873 558"/>
                <a:gd name="T51" fmla="*/ 873 h 345"/>
                <a:gd name="T52" fmla="+- 0 1500 1425"/>
                <a:gd name="T53" fmla="*/ T52 w 420"/>
                <a:gd name="T54" fmla="+- 0 888 558"/>
                <a:gd name="T55" fmla="*/ 888 h 345"/>
                <a:gd name="T56" fmla="+- 0 1485 1425"/>
                <a:gd name="T57" fmla="*/ T56 w 420"/>
                <a:gd name="T58" fmla="+- 0 888 558"/>
                <a:gd name="T59" fmla="*/ 888 h 345"/>
                <a:gd name="T60" fmla="+- 0 1515 1425"/>
                <a:gd name="T61" fmla="*/ T60 w 420"/>
                <a:gd name="T62" fmla="+- 0 903 558"/>
                <a:gd name="T63" fmla="*/ 903 h 345"/>
                <a:gd name="T64" fmla="+- 0 1635 1425"/>
                <a:gd name="T65" fmla="*/ T64 w 420"/>
                <a:gd name="T66" fmla="+- 0 903 558"/>
                <a:gd name="T67" fmla="*/ 903 h 345"/>
                <a:gd name="T68" fmla="+- 0 1680 1425"/>
                <a:gd name="T69" fmla="*/ T68 w 420"/>
                <a:gd name="T70" fmla="+- 0 843 558"/>
                <a:gd name="T71" fmla="*/ 843 h 345"/>
                <a:gd name="T72" fmla="+- 0 1740 1425"/>
                <a:gd name="T73" fmla="*/ T72 w 420"/>
                <a:gd name="T74" fmla="+- 0 798 558"/>
                <a:gd name="T75" fmla="*/ 798 h 345"/>
                <a:gd name="T76" fmla="+- 0 1845 1425"/>
                <a:gd name="T77" fmla="*/ T76 w 420"/>
                <a:gd name="T78" fmla="+- 0 783 558"/>
                <a:gd name="T79" fmla="*/ 783 h 345"/>
                <a:gd name="T80" fmla="+- 0 1845 1425"/>
                <a:gd name="T81" fmla="*/ T80 w 420"/>
                <a:gd name="T82" fmla="+- 0 738 558"/>
                <a:gd name="T83" fmla="*/ 738 h 345"/>
                <a:gd name="T84" fmla="+- 0 1845 1425"/>
                <a:gd name="T85" fmla="*/ T84 w 420"/>
                <a:gd name="T86" fmla="+- 0 663 558"/>
                <a:gd name="T87" fmla="*/ 663 h 345"/>
                <a:gd name="T88" fmla="+- 0 1830 1425"/>
                <a:gd name="T89" fmla="*/ T88 w 420"/>
                <a:gd name="T90" fmla="+- 0 633 558"/>
                <a:gd name="T91" fmla="*/ 633 h 345"/>
                <a:gd name="T92" fmla="+- 0 1830 1425"/>
                <a:gd name="T93" fmla="*/ T92 w 420"/>
                <a:gd name="T94" fmla="+- 0 558 558"/>
                <a:gd name="T95" fmla="*/ 558 h 345"/>
                <a:gd name="T96" fmla="+- 0 1785 1425"/>
                <a:gd name="T97" fmla="*/ T96 w 420"/>
                <a:gd name="T98" fmla="+- 0 558 558"/>
                <a:gd name="T99" fmla="*/ 558 h 345"/>
                <a:gd name="T100" fmla="+- 0 1785 1425"/>
                <a:gd name="T101" fmla="*/ T100 w 420"/>
                <a:gd name="T102" fmla="+- 0 573 558"/>
                <a:gd name="T103" fmla="*/ 573 h 345"/>
                <a:gd name="T104" fmla="+- 0 1770 1425"/>
                <a:gd name="T105" fmla="*/ T104 w 420"/>
                <a:gd name="T106" fmla="+- 0 603 558"/>
                <a:gd name="T107" fmla="*/ 603 h 345"/>
                <a:gd name="T108" fmla="+- 0 1755 1425"/>
                <a:gd name="T109" fmla="*/ T108 w 420"/>
                <a:gd name="T110" fmla="+- 0 618 558"/>
                <a:gd name="T111" fmla="*/ 618 h 345"/>
                <a:gd name="T112" fmla="+- 0 1800 1425"/>
                <a:gd name="T113" fmla="*/ T112 w 420"/>
                <a:gd name="T114" fmla="+- 0 633 558"/>
                <a:gd name="T115" fmla="*/ 633 h 345"/>
                <a:gd name="T116" fmla="+- 0 1845 1425"/>
                <a:gd name="T117" fmla="*/ T116 w 420"/>
                <a:gd name="T118" fmla="+- 0 663 558"/>
                <a:gd name="T119" fmla="*/ 663 h 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20" h="345">
                  <a:moveTo>
                    <a:pt x="60" y="330"/>
                  </a:moveTo>
                  <a:lnTo>
                    <a:pt x="0" y="330"/>
                  </a:lnTo>
                  <a:lnTo>
                    <a:pt x="0" y="345"/>
                  </a:lnTo>
                  <a:lnTo>
                    <a:pt x="15" y="345"/>
                  </a:lnTo>
                  <a:lnTo>
                    <a:pt x="60" y="330"/>
                  </a:lnTo>
                  <a:moveTo>
                    <a:pt x="420" y="180"/>
                  </a:moveTo>
                  <a:lnTo>
                    <a:pt x="375" y="135"/>
                  </a:lnTo>
                  <a:lnTo>
                    <a:pt x="330" y="165"/>
                  </a:lnTo>
                  <a:lnTo>
                    <a:pt x="315" y="165"/>
                  </a:lnTo>
                  <a:lnTo>
                    <a:pt x="285" y="210"/>
                  </a:lnTo>
                  <a:lnTo>
                    <a:pt x="225" y="255"/>
                  </a:lnTo>
                  <a:lnTo>
                    <a:pt x="180" y="300"/>
                  </a:lnTo>
                  <a:lnTo>
                    <a:pt x="120" y="315"/>
                  </a:lnTo>
                  <a:lnTo>
                    <a:pt x="75" y="330"/>
                  </a:lnTo>
                  <a:lnTo>
                    <a:pt x="60" y="330"/>
                  </a:lnTo>
                  <a:lnTo>
                    <a:pt x="90" y="345"/>
                  </a:lnTo>
                  <a:lnTo>
                    <a:pt x="210" y="345"/>
                  </a:lnTo>
                  <a:lnTo>
                    <a:pt x="255" y="285"/>
                  </a:lnTo>
                  <a:lnTo>
                    <a:pt x="315" y="240"/>
                  </a:lnTo>
                  <a:lnTo>
                    <a:pt x="420" y="225"/>
                  </a:lnTo>
                  <a:lnTo>
                    <a:pt x="420" y="180"/>
                  </a:lnTo>
                  <a:moveTo>
                    <a:pt x="420" y="105"/>
                  </a:moveTo>
                  <a:lnTo>
                    <a:pt x="405" y="75"/>
                  </a:lnTo>
                  <a:lnTo>
                    <a:pt x="405" y="0"/>
                  </a:lnTo>
                  <a:lnTo>
                    <a:pt x="360" y="0"/>
                  </a:lnTo>
                  <a:lnTo>
                    <a:pt x="360" y="15"/>
                  </a:lnTo>
                  <a:lnTo>
                    <a:pt x="345" y="45"/>
                  </a:lnTo>
                  <a:lnTo>
                    <a:pt x="330" y="60"/>
                  </a:lnTo>
                  <a:lnTo>
                    <a:pt x="375" y="75"/>
                  </a:lnTo>
                  <a:lnTo>
                    <a:pt x="420" y="105"/>
                  </a:lnTo>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74" name="Picture 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5" y="588"/>
              <a:ext cx="375" cy="300"/>
            </a:xfrm>
            <a:prstGeom prst="rect">
              <a:avLst/>
            </a:prstGeom>
            <a:noFill/>
            <a:extLst>
              <a:ext uri="{909E8E84-426E-40DD-AFC4-6F175D3DCCD1}">
                <a14:hiddenFill xmlns:a14="http://schemas.microsoft.com/office/drawing/2010/main">
                  <a:solidFill>
                    <a:srgbClr val="FFFFFF"/>
                  </a:solidFill>
                </a14:hiddenFill>
              </a:ext>
            </a:extLst>
          </p:spPr>
        </p:pic>
        <p:sp>
          <p:nvSpPr>
            <p:cNvPr id="75" name="AutoShape 107"/>
            <p:cNvSpPr>
              <a:spLocks/>
            </p:cNvSpPr>
            <p:nvPr/>
          </p:nvSpPr>
          <p:spPr bwMode="auto">
            <a:xfrm>
              <a:off x="1455" y="483"/>
              <a:ext cx="480" cy="75"/>
            </a:xfrm>
            <a:custGeom>
              <a:avLst/>
              <a:gdLst>
                <a:gd name="T0" fmla="+- 0 1845 1455"/>
                <a:gd name="T1" fmla="*/ T0 w 480"/>
                <a:gd name="T2" fmla="+- 0 513 483"/>
                <a:gd name="T3" fmla="*/ 513 h 75"/>
                <a:gd name="T4" fmla="+- 0 1710 1455"/>
                <a:gd name="T5" fmla="*/ T4 w 480"/>
                <a:gd name="T6" fmla="+- 0 513 483"/>
                <a:gd name="T7" fmla="*/ 513 h 75"/>
                <a:gd name="T8" fmla="+- 0 1755 1455"/>
                <a:gd name="T9" fmla="*/ T8 w 480"/>
                <a:gd name="T10" fmla="+- 0 528 483"/>
                <a:gd name="T11" fmla="*/ 528 h 75"/>
                <a:gd name="T12" fmla="+- 0 1860 1455"/>
                <a:gd name="T13" fmla="*/ T12 w 480"/>
                <a:gd name="T14" fmla="+- 0 528 483"/>
                <a:gd name="T15" fmla="*/ 528 h 75"/>
                <a:gd name="T16" fmla="+- 0 1875 1455"/>
                <a:gd name="T17" fmla="*/ T16 w 480"/>
                <a:gd name="T18" fmla="+- 0 558 483"/>
                <a:gd name="T19" fmla="*/ 558 h 75"/>
                <a:gd name="T20" fmla="+- 0 1935 1455"/>
                <a:gd name="T21" fmla="*/ T20 w 480"/>
                <a:gd name="T22" fmla="+- 0 558 483"/>
                <a:gd name="T23" fmla="*/ 558 h 75"/>
                <a:gd name="T24" fmla="+- 0 1920 1455"/>
                <a:gd name="T25" fmla="*/ T24 w 480"/>
                <a:gd name="T26" fmla="+- 0 543 483"/>
                <a:gd name="T27" fmla="*/ 543 h 75"/>
                <a:gd name="T28" fmla="+- 0 1875 1455"/>
                <a:gd name="T29" fmla="*/ T28 w 480"/>
                <a:gd name="T30" fmla="+- 0 528 483"/>
                <a:gd name="T31" fmla="*/ 528 h 75"/>
                <a:gd name="T32" fmla="+- 0 1845 1455"/>
                <a:gd name="T33" fmla="*/ T32 w 480"/>
                <a:gd name="T34" fmla="+- 0 513 483"/>
                <a:gd name="T35" fmla="*/ 513 h 75"/>
                <a:gd name="T36" fmla="+- 0 1620 1455"/>
                <a:gd name="T37" fmla="*/ T36 w 480"/>
                <a:gd name="T38" fmla="+- 0 513 483"/>
                <a:gd name="T39" fmla="*/ 513 h 75"/>
                <a:gd name="T40" fmla="+- 0 1500 1455"/>
                <a:gd name="T41" fmla="*/ T40 w 480"/>
                <a:gd name="T42" fmla="+- 0 513 483"/>
                <a:gd name="T43" fmla="*/ 513 h 75"/>
                <a:gd name="T44" fmla="+- 0 1530 1455"/>
                <a:gd name="T45" fmla="*/ T44 w 480"/>
                <a:gd name="T46" fmla="+- 0 528 483"/>
                <a:gd name="T47" fmla="*/ 528 h 75"/>
                <a:gd name="T48" fmla="+- 0 1575 1455"/>
                <a:gd name="T49" fmla="*/ T48 w 480"/>
                <a:gd name="T50" fmla="+- 0 528 483"/>
                <a:gd name="T51" fmla="*/ 528 h 75"/>
                <a:gd name="T52" fmla="+- 0 1620 1455"/>
                <a:gd name="T53" fmla="*/ T52 w 480"/>
                <a:gd name="T54" fmla="+- 0 513 483"/>
                <a:gd name="T55" fmla="*/ 513 h 75"/>
                <a:gd name="T56" fmla="+- 0 1455 1455"/>
                <a:gd name="T57" fmla="*/ T56 w 480"/>
                <a:gd name="T58" fmla="+- 0 483 483"/>
                <a:gd name="T59" fmla="*/ 483 h 75"/>
                <a:gd name="T60" fmla="+- 0 1455 1455"/>
                <a:gd name="T61" fmla="*/ T60 w 480"/>
                <a:gd name="T62" fmla="+- 0 498 483"/>
                <a:gd name="T63" fmla="*/ 498 h 75"/>
                <a:gd name="T64" fmla="+- 0 1485 1455"/>
                <a:gd name="T65" fmla="*/ T64 w 480"/>
                <a:gd name="T66" fmla="+- 0 513 483"/>
                <a:gd name="T67" fmla="*/ 513 h 75"/>
                <a:gd name="T68" fmla="+- 0 1755 1455"/>
                <a:gd name="T69" fmla="*/ T68 w 480"/>
                <a:gd name="T70" fmla="+- 0 513 483"/>
                <a:gd name="T71" fmla="*/ 513 h 75"/>
                <a:gd name="T72" fmla="+- 0 1680 1455"/>
                <a:gd name="T73" fmla="*/ T72 w 480"/>
                <a:gd name="T74" fmla="+- 0 498 483"/>
                <a:gd name="T75" fmla="*/ 498 h 75"/>
                <a:gd name="T76" fmla="+- 0 1470 1455"/>
                <a:gd name="T77" fmla="*/ T76 w 480"/>
                <a:gd name="T78" fmla="+- 0 498 483"/>
                <a:gd name="T79" fmla="*/ 498 h 75"/>
                <a:gd name="T80" fmla="+- 0 1455 1455"/>
                <a:gd name="T81" fmla="*/ T80 w 480"/>
                <a:gd name="T82" fmla="+- 0 483 483"/>
                <a:gd name="T83" fmla="*/ 483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 h="75">
                  <a:moveTo>
                    <a:pt x="390" y="30"/>
                  </a:moveTo>
                  <a:lnTo>
                    <a:pt x="255" y="30"/>
                  </a:lnTo>
                  <a:lnTo>
                    <a:pt x="300" y="45"/>
                  </a:lnTo>
                  <a:lnTo>
                    <a:pt x="405" y="45"/>
                  </a:lnTo>
                  <a:lnTo>
                    <a:pt x="420" y="75"/>
                  </a:lnTo>
                  <a:lnTo>
                    <a:pt x="480" y="75"/>
                  </a:lnTo>
                  <a:lnTo>
                    <a:pt x="465" y="60"/>
                  </a:lnTo>
                  <a:lnTo>
                    <a:pt x="420" y="45"/>
                  </a:lnTo>
                  <a:lnTo>
                    <a:pt x="390" y="30"/>
                  </a:lnTo>
                  <a:close/>
                  <a:moveTo>
                    <a:pt x="165" y="30"/>
                  </a:moveTo>
                  <a:lnTo>
                    <a:pt x="45" y="30"/>
                  </a:lnTo>
                  <a:lnTo>
                    <a:pt x="75" y="45"/>
                  </a:lnTo>
                  <a:lnTo>
                    <a:pt x="120" y="45"/>
                  </a:lnTo>
                  <a:lnTo>
                    <a:pt x="165" y="30"/>
                  </a:lnTo>
                  <a:close/>
                  <a:moveTo>
                    <a:pt x="0" y="0"/>
                  </a:moveTo>
                  <a:lnTo>
                    <a:pt x="0" y="15"/>
                  </a:lnTo>
                  <a:lnTo>
                    <a:pt x="30" y="30"/>
                  </a:lnTo>
                  <a:lnTo>
                    <a:pt x="300" y="30"/>
                  </a:lnTo>
                  <a:lnTo>
                    <a:pt x="225" y="15"/>
                  </a:lnTo>
                  <a:lnTo>
                    <a:pt x="15" y="15"/>
                  </a:lnTo>
                  <a:lnTo>
                    <a:pt x="0" y="0"/>
                  </a:lnTo>
                  <a:close/>
                </a:path>
              </a:pathLst>
            </a:custGeom>
            <a:solidFill>
              <a:srgbClr val="206A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6" name="AutoShape 108"/>
            <p:cNvSpPr>
              <a:spLocks/>
            </p:cNvSpPr>
            <p:nvPr/>
          </p:nvSpPr>
          <p:spPr bwMode="auto">
            <a:xfrm>
              <a:off x="1365" y="498"/>
              <a:ext cx="525" cy="465"/>
            </a:xfrm>
            <a:custGeom>
              <a:avLst/>
              <a:gdLst>
                <a:gd name="T0" fmla="+- 0 1620 1365"/>
                <a:gd name="T1" fmla="*/ T0 w 525"/>
                <a:gd name="T2" fmla="+- 0 918 498"/>
                <a:gd name="T3" fmla="*/ 918 h 465"/>
                <a:gd name="T4" fmla="+- 0 1455 1365"/>
                <a:gd name="T5" fmla="*/ T4 w 525"/>
                <a:gd name="T6" fmla="+- 0 933 498"/>
                <a:gd name="T7" fmla="*/ 933 h 465"/>
                <a:gd name="T8" fmla="+- 0 1500 1365"/>
                <a:gd name="T9" fmla="*/ T8 w 525"/>
                <a:gd name="T10" fmla="+- 0 948 498"/>
                <a:gd name="T11" fmla="*/ 948 h 465"/>
                <a:gd name="T12" fmla="+- 0 1635 1365"/>
                <a:gd name="T13" fmla="*/ T12 w 525"/>
                <a:gd name="T14" fmla="+- 0 963 498"/>
                <a:gd name="T15" fmla="*/ 963 h 465"/>
                <a:gd name="T16" fmla="+- 0 1455 1365"/>
                <a:gd name="T17" fmla="*/ T16 w 525"/>
                <a:gd name="T18" fmla="+- 0 933 498"/>
                <a:gd name="T19" fmla="*/ 933 h 465"/>
                <a:gd name="T20" fmla="+- 0 1395 1365"/>
                <a:gd name="T21" fmla="*/ T20 w 525"/>
                <a:gd name="T22" fmla="+- 0 948 498"/>
                <a:gd name="T23" fmla="*/ 948 h 465"/>
                <a:gd name="T24" fmla="+- 0 1455 1365"/>
                <a:gd name="T25" fmla="*/ T24 w 525"/>
                <a:gd name="T26" fmla="+- 0 933 498"/>
                <a:gd name="T27" fmla="*/ 933 h 465"/>
                <a:gd name="T28" fmla="+- 0 1425 1365"/>
                <a:gd name="T29" fmla="*/ T28 w 525"/>
                <a:gd name="T30" fmla="+- 0 618 498"/>
                <a:gd name="T31" fmla="*/ 618 h 465"/>
                <a:gd name="T32" fmla="+- 0 1410 1365"/>
                <a:gd name="T33" fmla="*/ T32 w 525"/>
                <a:gd name="T34" fmla="+- 0 648 498"/>
                <a:gd name="T35" fmla="*/ 648 h 465"/>
                <a:gd name="T36" fmla="+- 0 1395 1365"/>
                <a:gd name="T37" fmla="*/ T36 w 525"/>
                <a:gd name="T38" fmla="+- 0 678 498"/>
                <a:gd name="T39" fmla="*/ 678 h 465"/>
                <a:gd name="T40" fmla="+- 0 1380 1365"/>
                <a:gd name="T41" fmla="*/ T40 w 525"/>
                <a:gd name="T42" fmla="+- 0 708 498"/>
                <a:gd name="T43" fmla="*/ 708 h 465"/>
                <a:gd name="T44" fmla="+- 0 1365 1365"/>
                <a:gd name="T45" fmla="*/ T44 w 525"/>
                <a:gd name="T46" fmla="+- 0 858 498"/>
                <a:gd name="T47" fmla="*/ 858 h 465"/>
                <a:gd name="T48" fmla="+- 0 1545 1365"/>
                <a:gd name="T49" fmla="*/ T48 w 525"/>
                <a:gd name="T50" fmla="+- 0 933 498"/>
                <a:gd name="T51" fmla="*/ 933 h 465"/>
                <a:gd name="T52" fmla="+- 0 1395 1365"/>
                <a:gd name="T53" fmla="*/ T52 w 525"/>
                <a:gd name="T54" fmla="+- 0 918 498"/>
                <a:gd name="T55" fmla="*/ 918 h 465"/>
                <a:gd name="T56" fmla="+- 0 1410 1365"/>
                <a:gd name="T57" fmla="*/ T56 w 525"/>
                <a:gd name="T58" fmla="+- 0 858 498"/>
                <a:gd name="T59" fmla="*/ 858 h 465"/>
                <a:gd name="T60" fmla="+- 0 1425 1365"/>
                <a:gd name="T61" fmla="*/ T60 w 525"/>
                <a:gd name="T62" fmla="+- 0 753 498"/>
                <a:gd name="T63" fmla="*/ 753 h 465"/>
                <a:gd name="T64" fmla="+- 0 1440 1365"/>
                <a:gd name="T65" fmla="*/ T64 w 525"/>
                <a:gd name="T66" fmla="+- 0 693 498"/>
                <a:gd name="T67" fmla="*/ 693 h 465"/>
                <a:gd name="T68" fmla="+- 0 1455 1365"/>
                <a:gd name="T69" fmla="*/ T68 w 525"/>
                <a:gd name="T70" fmla="+- 0 663 498"/>
                <a:gd name="T71" fmla="*/ 663 h 465"/>
                <a:gd name="T72" fmla="+- 0 1470 1365"/>
                <a:gd name="T73" fmla="*/ T72 w 525"/>
                <a:gd name="T74" fmla="+- 0 633 498"/>
                <a:gd name="T75" fmla="*/ 633 h 465"/>
                <a:gd name="T76" fmla="+- 0 1470 1365"/>
                <a:gd name="T77" fmla="*/ T76 w 525"/>
                <a:gd name="T78" fmla="+- 0 903 498"/>
                <a:gd name="T79" fmla="*/ 903 h 465"/>
                <a:gd name="T80" fmla="+- 0 1470 1365"/>
                <a:gd name="T81" fmla="*/ T80 w 525"/>
                <a:gd name="T82" fmla="+- 0 918 498"/>
                <a:gd name="T83" fmla="*/ 918 h 465"/>
                <a:gd name="T84" fmla="+- 0 1890 1365"/>
                <a:gd name="T85" fmla="*/ T84 w 525"/>
                <a:gd name="T86" fmla="+- 0 528 498"/>
                <a:gd name="T87" fmla="*/ 528 h 465"/>
                <a:gd name="T88" fmla="+- 0 1845 1365"/>
                <a:gd name="T89" fmla="*/ T88 w 525"/>
                <a:gd name="T90" fmla="+- 0 543 498"/>
                <a:gd name="T91" fmla="*/ 543 h 465"/>
                <a:gd name="T92" fmla="+- 0 1860 1365"/>
                <a:gd name="T93" fmla="*/ T92 w 525"/>
                <a:gd name="T94" fmla="+- 0 588 498"/>
                <a:gd name="T95" fmla="*/ 588 h 465"/>
                <a:gd name="T96" fmla="+- 0 1845 1365"/>
                <a:gd name="T97" fmla="*/ T96 w 525"/>
                <a:gd name="T98" fmla="+- 0 603 498"/>
                <a:gd name="T99" fmla="*/ 603 h 465"/>
                <a:gd name="T100" fmla="+- 0 1860 1365"/>
                <a:gd name="T101" fmla="*/ T100 w 525"/>
                <a:gd name="T102" fmla="+- 0 678 498"/>
                <a:gd name="T103" fmla="*/ 678 h 465"/>
                <a:gd name="T104" fmla="+- 0 1890 1365"/>
                <a:gd name="T105" fmla="*/ T104 w 525"/>
                <a:gd name="T106" fmla="+- 0 633 498"/>
                <a:gd name="T107" fmla="*/ 633 h 465"/>
                <a:gd name="T108" fmla="+- 0 1875 1365"/>
                <a:gd name="T109" fmla="*/ T108 w 525"/>
                <a:gd name="T110" fmla="+- 0 603 498"/>
                <a:gd name="T111" fmla="*/ 603 h 465"/>
                <a:gd name="T112" fmla="+- 0 1890 1365"/>
                <a:gd name="T113" fmla="*/ T112 w 525"/>
                <a:gd name="T114" fmla="+- 0 528 498"/>
                <a:gd name="T115" fmla="*/ 528 h 465"/>
                <a:gd name="T116" fmla="+- 0 1440 1365"/>
                <a:gd name="T117" fmla="*/ T116 w 525"/>
                <a:gd name="T118" fmla="+- 0 603 498"/>
                <a:gd name="T119" fmla="*/ 603 h 465"/>
                <a:gd name="T120" fmla="+- 0 1485 1365"/>
                <a:gd name="T121" fmla="*/ T120 w 525"/>
                <a:gd name="T122" fmla="+- 0 618 498"/>
                <a:gd name="T123" fmla="*/ 618 h 465"/>
                <a:gd name="T124" fmla="+- 0 1500 1365"/>
                <a:gd name="T125" fmla="*/ T124 w 525"/>
                <a:gd name="T126" fmla="+- 0 588 498"/>
                <a:gd name="T127" fmla="*/ 588 h 465"/>
                <a:gd name="T128" fmla="+- 0 1455 1365"/>
                <a:gd name="T129" fmla="*/ T128 w 525"/>
                <a:gd name="T130" fmla="+- 0 603 498"/>
                <a:gd name="T131" fmla="*/ 603 h 465"/>
                <a:gd name="T132" fmla="+- 0 1500 1365"/>
                <a:gd name="T133" fmla="*/ T132 w 525"/>
                <a:gd name="T134" fmla="+- 0 588 498"/>
                <a:gd name="T135" fmla="*/ 588 h 465"/>
                <a:gd name="T136" fmla="+- 0 1470 1365"/>
                <a:gd name="T137" fmla="*/ T136 w 525"/>
                <a:gd name="T138" fmla="+- 0 573 498"/>
                <a:gd name="T139" fmla="*/ 573 h 465"/>
                <a:gd name="T140" fmla="+- 0 1515 1365"/>
                <a:gd name="T141" fmla="*/ T140 w 525"/>
                <a:gd name="T142" fmla="+- 0 588 498"/>
                <a:gd name="T143" fmla="*/ 588 h 465"/>
                <a:gd name="T144" fmla="+- 0 1545 1365"/>
                <a:gd name="T145" fmla="*/ T144 w 525"/>
                <a:gd name="T146" fmla="+- 0 558 498"/>
                <a:gd name="T147" fmla="*/ 558 h 465"/>
                <a:gd name="T148" fmla="+- 0 1485 1365"/>
                <a:gd name="T149" fmla="*/ T148 w 525"/>
                <a:gd name="T150" fmla="+- 0 573 498"/>
                <a:gd name="T151" fmla="*/ 573 h 465"/>
                <a:gd name="T152" fmla="+- 0 1545 1365"/>
                <a:gd name="T153" fmla="*/ T152 w 525"/>
                <a:gd name="T154" fmla="+- 0 558 498"/>
                <a:gd name="T155" fmla="*/ 558 h 465"/>
                <a:gd name="T156" fmla="+- 0 1515 1365"/>
                <a:gd name="T157" fmla="*/ T156 w 525"/>
                <a:gd name="T158" fmla="+- 0 543 498"/>
                <a:gd name="T159" fmla="*/ 543 h 465"/>
                <a:gd name="T160" fmla="+- 0 1560 1365"/>
                <a:gd name="T161" fmla="*/ T160 w 525"/>
                <a:gd name="T162" fmla="+- 0 558 498"/>
                <a:gd name="T163" fmla="*/ 558 h 465"/>
                <a:gd name="T164" fmla="+- 0 1590 1365"/>
                <a:gd name="T165" fmla="*/ T164 w 525"/>
                <a:gd name="T166" fmla="+- 0 528 498"/>
                <a:gd name="T167" fmla="*/ 528 h 465"/>
                <a:gd name="T168" fmla="+- 0 1530 1365"/>
                <a:gd name="T169" fmla="*/ T168 w 525"/>
                <a:gd name="T170" fmla="+- 0 543 498"/>
                <a:gd name="T171" fmla="*/ 543 h 465"/>
                <a:gd name="T172" fmla="+- 0 1590 1365"/>
                <a:gd name="T173" fmla="*/ T172 w 525"/>
                <a:gd name="T174" fmla="+- 0 528 498"/>
                <a:gd name="T175" fmla="*/ 528 h 465"/>
                <a:gd name="T176" fmla="+- 0 1725 1365"/>
                <a:gd name="T177" fmla="*/ T176 w 525"/>
                <a:gd name="T178" fmla="+- 0 528 498"/>
                <a:gd name="T179" fmla="*/ 528 h 465"/>
                <a:gd name="T180" fmla="+- 0 1815 1365"/>
                <a:gd name="T181" fmla="*/ T180 w 525"/>
                <a:gd name="T182" fmla="+- 0 543 498"/>
                <a:gd name="T183" fmla="*/ 543 h 465"/>
                <a:gd name="T184" fmla="+- 0 1875 1365"/>
                <a:gd name="T185" fmla="*/ T184 w 525"/>
                <a:gd name="T186" fmla="+- 0 513 498"/>
                <a:gd name="T187" fmla="*/ 513 h 465"/>
                <a:gd name="T188" fmla="+- 0 1545 1365"/>
                <a:gd name="T189" fmla="*/ T188 w 525"/>
                <a:gd name="T190" fmla="+- 0 528 498"/>
                <a:gd name="T191" fmla="*/ 528 h 465"/>
                <a:gd name="T192" fmla="+- 0 1875 1365"/>
                <a:gd name="T193" fmla="*/ T192 w 525"/>
                <a:gd name="T194" fmla="+- 0 513 498"/>
                <a:gd name="T195" fmla="*/ 513 h 465"/>
                <a:gd name="T196" fmla="+- 0 1590 1365"/>
                <a:gd name="T197" fmla="*/ T196 w 525"/>
                <a:gd name="T198" fmla="+- 0 498 498"/>
                <a:gd name="T199" fmla="*/ 498 h 465"/>
                <a:gd name="T200" fmla="+- 0 1740 1365"/>
                <a:gd name="T201" fmla="*/ T200 w 525"/>
                <a:gd name="T202" fmla="+- 0 513 498"/>
                <a:gd name="T203" fmla="*/ 513 h 465"/>
                <a:gd name="T204" fmla="+- 0 1860 1365"/>
                <a:gd name="T205" fmla="*/ T204 w 525"/>
                <a:gd name="T206" fmla="+- 0 498 498"/>
                <a:gd name="T207" fmla="*/ 498 h 465"/>
                <a:gd name="T208" fmla="+- 0 1815 1365"/>
                <a:gd name="T209" fmla="*/ T208 w 525"/>
                <a:gd name="T210" fmla="+- 0 513 498"/>
                <a:gd name="T211" fmla="*/ 513 h 465"/>
                <a:gd name="T212" fmla="+- 0 1860 1365"/>
                <a:gd name="T213" fmla="*/ T212 w 525"/>
                <a:gd name="T214" fmla="+- 0 498 498"/>
                <a:gd name="T215" fmla="*/ 498 h 4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525" h="465">
                  <a:moveTo>
                    <a:pt x="270" y="420"/>
                  </a:moveTo>
                  <a:lnTo>
                    <a:pt x="255" y="420"/>
                  </a:lnTo>
                  <a:lnTo>
                    <a:pt x="255" y="435"/>
                  </a:lnTo>
                  <a:lnTo>
                    <a:pt x="90" y="435"/>
                  </a:lnTo>
                  <a:lnTo>
                    <a:pt x="105" y="450"/>
                  </a:lnTo>
                  <a:lnTo>
                    <a:pt x="135" y="450"/>
                  </a:lnTo>
                  <a:lnTo>
                    <a:pt x="150" y="465"/>
                  </a:lnTo>
                  <a:lnTo>
                    <a:pt x="270" y="465"/>
                  </a:lnTo>
                  <a:lnTo>
                    <a:pt x="270" y="420"/>
                  </a:lnTo>
                  <a:close/>
                  <a:moveTo>
                    <a:pt x="90" y="435"/>
                  </a:moveTo>
                  <a:lnTo>
                    <a:pt x="15" y="435"/>
                  </a:lnTo>
                  <a:lnTo>
                    <a:pt x="30" y="450"/>
                  </a:lnTo>
                  <a:lnTo>
                    <a:pt x="90" y="450"/>
                  </a:lnTo>
                  <a:lnTo>
                    <a:pt x="90" y="435"/>
                  </a:lnTo>
                  <a:close/>
                  <a:moveTo>
                    <a:pt x="105" y="120"/>
                  </a:moveTo>
                  <a:lnTo>
                    <a:pt x="60" y="120"/>
                  </a:lnTo>
                  <a:lnTo>
                    <a:pt x="60" y="135"/>
                  </a:lnTo>
                  <a:lnTo>
                    <a:pt x="45" y="150"/>
                  </a:lnTo>
                  <a:lnTo>
                    <a:pt x="45" y="165"/>
                  </a:lnTo>
                  <a:lnTo>
                    <a:pt x="30" y="180"/>
                  </a:lnTo>
                  <a:lnTo>
                    <a:pt x="30" y="210"/>
                  </a:lnTo>
                  <a:lnTo>
                    <a:pt x="15" y="210"/>
                  </a:lnTo>
                  <a:lnTo>
                    <a:pt x="15" y="345"/>
                  </a:lnTo>
                  <a:lnTo>
                    <a:pt x="0" y="360"/>
                  </a:lnTo>
                  <a:lnTo>
                    <a:pt x="0" y="435"/>
                  </a:lnTo>
                  <a:lnTo>
                    <a:pt x="180" y="435"/>
                  </a:lnTo>
                  <a:lnTo>
                    <a:pt x="165" y="420"/>
                  </a:lnTo>
                  <a:lnTo>
                    <a:pt x="30" y="420"/>
                  </a:lnTo>
                  <a:lnTo>
                    <a:pt x="30" y="360"/>
                  </a:lnTo>
                  <a:lnTo>
                    <a:pt x="45" y="360"/>
                  </a:lnTo>
                  <a:lnTo>
                    <a:pt x="45" y="255"/>
                  </a:lnTo>
                  <a:lnTo>
                    <a:pt x="60" y="255"/>
                  </a:lnTo>
                  <a:lnTo>
                    <a:pt x="60" y="210"/>
                  </a:lnTo>
                  <a:lnTo>
                    <a:pt x="75" y="195"/>
                  </a:lnTo>
                  <a:lnTo>
                    <a:pt x="75" y="165"/>
                  </a:lnTo>
                  <a:lnTo>
                    <a:pt x="90" y="165"/>
                  </a:lnTo>
                  <a:lnTo>
                    <a:pt x="90" y="150"/>
                  </a:lnTo>
                  <a:lnTo>
                    <a:pt x="105" y="135"/>
                  </a:lnTo>
                  <a:lnTo>
                    <a:pt x="105" y="120"/>
                  </a:lnTo>
                  <a:close/>
                  <a:moveTo>
                    <a:pt x="105" y="405"/>
                  </a:moveTo>
                  <a:lnTo>
                    <a:pt x="90" y="420"/>
                  </a:lnTo>
                  <a:lnTo>
                    <a:pt x="105" y="420"/>
                  </a:lnTo>
                  <a:lnTo>
                    <a:pt x="105" y="405"/>
                  </a:lnTo>
                  <a:close/>
                  <a:moveTo>
                    <a:pt x="525" y="30"/>
                  </a:moveTo>
                  <a:lnTo>
                    <a:pt x="480" y="30"/>
                  </a:lnTo>
                  <a:lnTo>
                    <a:pt x="480" y="45"/>
                  </a:lnTo>
                  <a:lnTo>
                    <a:pt x="495" y="45"/>
                  </a:lnTo>
                  <a:lnTo>
                    <a:pt x="495" y="90"/>
                  </a:lnTo>
                  <a:lnTo>
                    <a:pt x="480" y="90"/>
                  </a:lnTo>
                  <a:lnTo>
                    <a:pt x="480" y="105"/>
                  </a:lnTo>
                  <a:lnTo>
                    <a:pt x="495" y="105"/>
                  </a:lnTo>
                  <a:lnTo>
                    <a:pt x="495" y="180"/>
                  </a:lnTo>
                  <a:lnTo>
                    <a:pt x="525" y="195"/>
                  </a:lnTo>
                  <a:lnTo>
                    <a:pt x="525" y="135"/>
                  </a:lnTo>
                  <a:lnTo>
                    <a:pt x="510" y="120"/>
                  </a:lnTo>
                  <a:lnTo>
                    <a:pt x="510" y="105"/>
                  </a:lnTo>
                  <a:lnTo>
                    <a:pt x="525" y="90"/>
                  </a:lnTo>
                  <a:lnTo>
                    <a:pt x="525" y="30"/>
                  </a:lnTo>
                  <a:close/>
                  <a:moveTo>
                    <a:pt x="120" y="105"/>
                  </a:moveTo>
                  <a:lnTo>
                    <a:pt x="75" y="105"/>
                  </a:lnTo>
                  <a:lnTo>
                    <a:pt x="75" y="120"/>
                  </a:lnTo>
                  <a:lnTo>
                    <a:pt x="120" y="120"/>
                  </a:lnTo>
                  <a:lnTo>
                    <a:pt x="120" y="105"/>
                  </a:lnTo>
                  <a:close/>
                  <a:moveTo>
                    <a:pt x="135" y="90"/>
                  </a:moveTo>
                  <a:lnTo>
                    <a:pt x="90" y="90"/>
                  </a:lnTo>
                  <a:lnTo>
                    <a:pt x="90" y="105"/>
                  </a:lnTo>
                  <a:lnTo>
                    <a:pt x="135" y="105"/>
                  </a:lnTo>
                  <a:lnTo>
                    <a:pt x="135" y="90"/>
                  </a:lnTo>
                  <a:close/>
                  <a:moveTo>
                    <a:pt x="150" y="75"/>
                  </a:moveTo>
                  <a:lnTo>
                    <a:pt x="105" y="75"/>
                  </a:lnTo>
                  <a:lnTo>
                    <a:pt x="105" y="90"/>
                  </a:lnTo>
                  <a:lnTo>
                    <a:pt x="150" y="90"/>
                  </a:lnTo>
                  <a:lnTo>
                    <a:pt x="150" y="75"/>
                  </a:lnTo>
                  <a:close/>
                  <a:moveTo>
                    <a:pt x="180" y="60"/>
                  </a:moveTo>
                  <a:lnTo>
                    <a:pt x="120" y="60"/>
                  </a:lnTo>
                  <a:lnTo>
                    <a:pt x="120" y="75"/>
                  </a:lnTo>
                  <a:lnTo>
                    <a:pt x="165" y="75"/>
                  </a:lnTo>
                  <a:lnTo>
                    <a:pt x="180" y="60"/>
                  </a:lnTo>
                  <a:close/>
                  <a:moveTo>
                    <a:pt x="195" y="45"/>
                  </a:moveTo>
                  <a:lnTo>
                    <a:pt x="150" y="45"/>
                  </a:lnTo>
                  <a:lnTo>
                    <a:pt x="135" y="60"/>
                  </a:lnTo>
                  <a:lnTo>
                    <a:pt x="195" y="60"/>
                  </a:lnTo>
                  <a:lnTo>
                    <a:pt x="195" y="45"/>
                  </a:lnTo>
                  <a:close/>
                  <a:moveTo>
                    <a:pt x="225" y="30"/>
                  </a:moveTo>
                  <a:lnTo>
                    <a:pt x="165" y="30"/>
                  </a:lnTo>
                  <a:lnTo>
                    <a:pt x="165" y="45"/>
                  </a:lnTo>
                  <a:lnTo>
                    <a:pt x="225" y="45"/>
                  </a:lnTo>
                  <a:lnTo>
                    <a:pt x="225" y="30"/>
                  </a:lnTo>
                  <a:close/>
                  <a:moveTo>
                    <a:pt x="465" y="30"/>
                  </a:moveTo>
                  <a:lnTo>
                    <a:pt x="360" y="30"/>
                  </a:lnTo>
                  <a:lnTo>
                    <a:pt x="360" y="45"/>
                  </a:lnTo>
                  <a:lnTo>
                    <a:pt x="450" y="45"/>
                  </a:lnTo>
                  <a:lnTo>
                    <a:pt x="465" y="30"/>
                  </a:lnTo>
                  <a:close/>
                  <a:moveTo>
                    <a:pt x="510" y="15"/>
                  </a:moveTo>
                  <a:lnTo>
                    <a:pt x="195" y="15"/>
                  </a:lnTo>
                  <a:lnTo>
                    <a:pt x="180" y="30"/>
                  </a:lnTo>
                  <a:lnTo>
                    <a:pt x="510" y="30"/>
                  </a:lnTo>
                  <a:lnTo>
                    <a:pt x="510" y="15"/>
                  </a:lnTo>
                  <a:close/>
                  <a:moveTo>
                    <a:pt x="360" y="0"/>
                  </a:moveTo>
                  <a:lnTo>
                    <a:pt x="225" y="0"/>
                  </a:lnTo>
                  <a:lnTo>
                    <a:pt x="225" y="15"/>
                  </a:lnTo>
                  <a:lnTo>
                    <a:pt x="375" y="15"/>
                  </a:lnTo>
                  <a:lnTo>
                    <a:pt x="360" y="0"/>
                  </a:lnTo>
                  <a:close/>
                  <a:moveTo>
                    <a:pt x="495" y="0"/>
                  </a:moveTo>
                  <a:lnTo>
                    <a:pt x="450" y="0"/>
                  </a:lnTo>
                  <a:lnTo>
                    <a:pt x="450" y="15"/>
                  </a:lnTo>
                  <a:lnTo>
                    <a:pt x="495" y="15"/>
                  </a:lnTo>
                  <a:lnTo>
                    <a:pt x="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AutoShape 109"/>
            <p:cNvSpPr>
              <a:spLocks/>
            </p:cNvSpPr>
            <p:nvPr/>
          </p:nvSpPr>
          <p:spPr bwMode="auto">
            <a:xfrm>
              <a:off x="2055" y="543"/>
              <a:ext cx="675" cy="390"/>
            </a:xfrm>
            <a:custGeom>
              <a:avLst/>
              <a:gdLst>
                <a:gd name="T0" fmla="+- 0 2610 2055"/>
                <a:gd name="T1" fmla="*/ T0 w 675"/>
                <a:gd name="T2" fmla="+- 0 543 543"/>
                <a:gd name="T3" fmla="*/ 543 h 390"/>
                <a:gd name="T4" fmla="+- 0 2520 2055"/>
                <a:gd name="T5" fmla="*/ T4 w 675"/>
                <a:gd name="T6" fmla="+- 0 603 543"/>
                <a:gd name="T7" fmla="*/ 603 h 390"/>
                <a:gd name="T8" fmla="+- 0 2400 2055"/>
                <a:gd name="T9" fmla="*/ T8 w 675"/>
                <a:gd name="T10" fmla="+- 0 693 543"/>
                <a:gd name="T11" fmla="*/ 693 h 390"/>
                <a:gd name="T12" fmla="+- 0 2265 2055"/>
                <a:gd name="T13" fmla="*/ T12 w 675"/>
                <a:gd name="T14" fmla="+- 0 768 543"/>
                <a:gd name="T15" fmla="*/ 768 h 390"/>
                <a:gd name="T16" fmla="+- 0 2207 2055"/>
                <a:gd name="T17" fmla="*/ T16 w 675"/>
                <a:gd name="T18" fmla="+- 0 812 543"/>
                <a:gd name="T19" fmla="*/ 812 h 390"/>
                <a:gd name="T20" fmla="+- 0 2265 2055"/>
                <a:gd name="T21" fmla="*/ T20 w 675"/>
                <a:gd name="T22" fmla="+- 0 858 543"/>
                <a:gd name="T23" fmla="*/ 858 h 390"/>
                <a:gd name="T24" fmla="+- 0 2370 2055"/>
                <a:gd name="T25" fmla="*/ T24 w 675"/>
                <a:gd name="T26" fmla="+- 0 933 543"/>
                <a:gd name="T27" fmla="*/ 933 h 390"/>
                <a:gd name="T28" fmla="+- 0 2355 2055"/>
                <a:gd name="T29" fmla="*/ T28 w 675"/>
                <a:gd name="T30" fmla="+- 0 918 543"/>
                <a:gd name="T31" fmla="*/ 918 h 390"/>
                <a:gd name="T32" fmla="+- 0 2400 2055"/>
                <a:gd name="T33" fmla="*/ T32 w 675"/>
                <a:gd name="T34" fmla="+- 0 873 543"/>
                <a:gd name="T35" fmla="*/ 873 h 390"/>
                <a:gd name="T36" fmla="+- 0 2505 2055"/>
                <a:gd name="T37" fmla="*/ T36 w 675"/>
                <a:gd name="T38" fmla="+- 0 798 543"/>
                <a:gd name="T39" fmla="*/ 798 h 390"/>
                <a:gd name="T40" fmla="+- 0 2730 2055"/>
                <a:gd name="T41" fmla="*/ T40 w 675"/>
                <a:gd name="T42" fmla="+- 0 648 543"/>
                <a:gd name="T43" fmla="*/ 648 h 390"/>
                <a:gd name="T44" fmla="+- 0 2670 2055"/>
                <a:gd name="T45" fmla="*/ T44 w 675"/>
                <a:gd name="T46" fmla="+- 0 603 543"/>
                <a:gd name="T47" fmla="*/ 603 h 390"/>
                <a:gd name="T48" fmla="+- 0 2610 2055"/>
                <a:gd name="T49" fmla="*/ T48 w 675"/>
                <a:gd name="T50" fmla="+- 0 543 543"/>
                <a:gd name="T51" fmla="*/ 543 h 390"/>
                <a:gd name="T52" fmla="+- 0 2111 2055"/>
                <a:gd name="T53" fmla="*/ T52 w 675"/>
                <a:gd name="T54" fmla="+- 0 753 543"/>
                <a:gd name="T55" fmla="*/ 753 h 390"/>
                <a:gd name="T56" fmla="+- 0 2130 2055"/>
                <a:gd name="T57" fmla="*/ T56 w 675"/>
                <a:gd name="T58" fmla="+- 0 768 543"/>
                <a:gd name="T59" fmla="*/ 768 h 390"/>
                <a:gd name="T60" fmla="+- 0 2205 2055"/>
                <a:gd name="T61" fmla="*/ T60 w 675"/>
                <a:gd name="T62" fmla="+- 0 813 543"/>
                <a:gd name="T63" fmla="*/ 813 h 390"/>
                <a:gd name="T64" fmla="+- 0 2207 2055"/>
                <a:gd name="T65" fmla="*/ T64 w 675"/>
                <a:gd name="T66" fmla="+- 0 812 543"/>
                <a:gd name="T67" fmla="*/ 812 h 390"/>
                <a:gd name="T68" fmla="+- 0 2190 2055"/>
                <a:gd name="T69" fmla="*/ T68 w 675"/>
                <a:gd name="T70" fmla="+- 0 798 543"/>
                <a:gd name="T71" fmla="*/ 798 h 390"/>
                <a:gd name="T72" fmla="+- 0 2111 2055"/>
                <a:gd name="T73" fmla="*/ T72 w 675"/>
                <a:gd name="T74" fmla="+- 0 753 543"/>
                <a:gd name="T75" fmla="*/ 753 h 390"/>
                <a:gd name="T76" fmla="+- 0 2055 2055"/>
                <a:gd name="T77" fmla="*/ T76 w 675"/>
                <a:gd name="T78" fmla="+- 0 708 543"/>
                <a:gd name="T79" fmla="*/ 708 h 390"/>
                <a:gd name="T80" fmla="+- 0 2085 2055"/>
                <a:gd name="T81" fmla="*/ T80 w 675"/>
                <a:gd name="T82" fmla="+- 0 738 543"/>
                <a:gd name="T83" fmla="*/ 738 h 390"/>
                <a:gd name="T84" fmla="+- 0 2111 2055"/>
                <a:gd name="T85" fmla="*/ T84 w 675"/>
                <a:gd name="T86" fmla="+- 0 753 543"/>
                <a:gd name="T87" fmla="*/ 753 h 390"/>
                <a:gd name="T88" fmla="+- 0 2055 2055"/>
                <a:gd name="T89" fmla="*/ T88 w 675"/>
                <a:gd name="T90" fmla="+- 0 708 543"/>
                <a:gd name="T91" fmla="*/ 708 h 3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75" h="390">
                  <a:moveTo>
                    <a:pt x="555" y="0"/>
                  </a:moveTo>
                  <a:lnTo>
                    <a:pt x="465" y="60"/>
                  </a:lnTo>
                  <a:lnTo>
                    <a:pt x="345" y="150"/>
                  </a:lnTo>
                  <a:lnTo>
                    <a:pt x="210" y="225"/>
                  </a:lnTo>
                  <a:lnTo>
                    <a:pt x="152" y="269"/>
                  </a:lnTo>
                  <a:lnTo>
                    <a:pt x="210" y="315"/>
                  </a:lnTo>
                  <a:lnTo>
                    <a:pt x="315" y="390"/>
                  </a:lnTo>
                  <a:lnTo>
                    <a:pt x="300" y="375"/>
                  </a:lnTo>
                  <a:lnTo>
                    <a:pt x="345" y="330"/>
                  </a:lnTo>
                  <a:lnTo>
                    <a:pt x="450" y="255"/>
                  </a:lnTo>
                  <a:lnTo>
                    <a:pt x="675" y="105"/>
                  </a:lnTo>
                  <a:lnTo>
                    <a:pt x="615" y="60"/>
                  </a:lnTo>
                  <a:lnTo>
                    <a:pt x="555" y="0"/>
                  </a:lnTo>
                  <a:close/>
                  <a:moveTo>
                    <a:pt x="56" y="210"/>
                  </a:moveTo>
                  <a:lnTo>
                    <a:pt x="75" y="225"/>
                  </a:lnTo>
                  <a:lnTo>
                    <a:pt x="150" y="270"/>
                  </a:lnTo>
                  <a:lnTo>
                    <a:pt x="152" y="269"/>
                  </a:lnTo>
                  <a:lnTo>
                    <a:pt x="135" y="255"/>
                  </a:lnTo>
                  <a:lnTo>
                    <a:pt x="56" y="210"/>
                  </a:lnTo>
                  <a:close/>
                  <a:moveTo>
                    <a:pt x="0" y="165"/>
                  </a:moveTo>
                  <a:lnTo>
                    <a:pt x="30" y="195"/>
                  </a:lnTo>
                  <a:lnTo>
                    <a:pt x="56" y="210"/>
                  </a:lnTo>
                  <a:lnTo>
                    <a:pt x="0" y="165"/>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78" name="Picture 7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10" y="243"/>
              <a:ext cx="555" cy="420"/>
            </a:xfrm>
            <a:prstGeom prst="rect">
              <a:avLst/>
            </a:prstGeom>
            <a:noFill/>
            <a:extLst>
              <a:ext uri="{909E8E84-426E-40DD-AFC4-6F175D3DCCD1}">
                <a14:hiddenFill xmlns:a14="http://schemas.microsoft.com/office/drawing/2010/main">
                  <a:solidFill>
                    <a:srgbClr val="FFFFFF"/>
                  </a:solidFill>
                </a14:hiddenFill>
              </a:ext>
            </a:extLst>
          </p:spPr>
        </p:pic>
        <p:sp>
          <p:nvSpPr>
            <p:cNvPr id="79" name="AutoShape 111"/>
            <p:cNvSpPr>
              <a:spLocks/>
            </p:cNvSpPr>
            <p:nvPr/>
          </p:nvSpPr>
          <p:spPr bwMode="auto">
            <a:xfrm>
              <a:off x="2415" y="798"/>
              <a:ext cx="570" cy="270"/>
            </a:xfrm>
            <a:custGeom>
              <a:avLst/>
              <a:gdLst>
                <a:gd name="T0" fmla="+- 0 2985 2415"/>
                <a:gd name="T1" fmla="*/ T0 w 570"/>
                <a:gd name="T2" fmla="+- 0 798 798"/>
                <a:gd name="T3" fmla="*/ 798 h 270"/>
                <a:gd name="T4" fmla="+- 0 2760 2415"/>
                <a:gd name="T5" fmla="*/ T4 w 570"/>
                <a:gd name="T6" fmla="+- 0 933 798"/>
                <a:gd name="T7" fmla="*/ 933 h 270"/>
                <a:gd name="T8" fmla="+- 0 2670 2415"/>
                <a:gd name="T9" fmla="*/ T8 w 570"/>
                <a:gd name="T10" fmla="+- 0 993 798"/>
                <a:gd name="T11" fmla="*/ 993 h 270"/>
                <a:gd name="T12" fmla="+- 0 2595 2415"/>
                <a:gd name="T13" fmla="*/ T12 w 570"/>
                <a:gd name="T14" fmla="+- 0 1023 798"/>
                <a:gd name="T15" fmla="*/ 1023 h 270"/>
                <a:gd name="T16" fmla="+- 0 2550 2415"/>
                <a:gd name="T17" fmla="*/ T16 w 570"/>
                <a:gd name="T18" fmla="+- 0 1053 798"/>
                <a:gd name="T19" fmla="*/ 1053 h 270"/>
                <a:gd name="T20" fmla="+- 0 2520 2415"/>
                <a:gd name="T21" fmla="*/ T20 w 570"/>
                <a:gd name="T22" fmla="+- 0 1053 798"/>
                <a:gd name="T23" fmla="*/ 1053 h 270"/>
                <a:gd name="T24" fmla="+- 0 2535 2415"/>
                <a:gd name="T25" fmla="*/ T24 w 570"/>
                <a:gd name="T26" fmla="+- 0 1068 798"/>
                <a:gd name="T27" fmla="*/ 1068 h 270"/>
                <a:gd name="T28" fmla="+- 0 2550 2415"/>
                <a:gd name="T29" fmla="*/ T28 w 570"/>
                <a:gd name="T30" fmla="+- 0 1068 798"/>
                <a:gd name="T31" fmla="*/ 1068 h 270"/>
                <a:gd name="T32" fmla="+- 0 2580 2415"/>
                <a:gd name="T33" fmla="*/ T32 w 570"/>
                <a:gd name="T34" fmla="+- 0 1038 798"/>
                <a:gd name="T35" fmla="*/ 1038 h 270"/>
                <a:gd name="T36" fmla="+- 0 2640 2415"/>
                <a:gd name="T37" fmla="*/ T36 w 570"/>
                <a:gd name="T38" fmla="+- 0 1023 798"/>
                <a:gd name="T39" fmla="*/ 1023 h 270"/>
                <a:gd name="T40" fmla="+- 0 2700 2415"/>
                <a:gd name="T41" fmla="*/ T40 w 570"/>
                <a:gd name="T42" fmla="+- 0 978 798"/>
                <a:gd name="T43" fmla="*/ 978 h 270"/>
                <a:gd name="T44" fmla="+- 0 2790 2415"/>
                <a:gd name="T45" fmla="*/ T44 w 570"/>
                <a:gd name="T46" fmla="+- 0 918 798"/>
                <a:gd name="T47" fmla="*/ 918 h 270"/>
                <a:gd name="T48" fmla="+- 0 2865 2415"/>
                <a:gd name="T49" fmla="*/ T48 w 570"/>
                <a:gd name="T50" fmla="+- 0 873 798"/>
                <a:gd name="T51" fmla="*/ 873 h 270"/>
                <a:gd name="T52" fmla="+- 0 2970 2415"/>
                <a:gd name="T53" fmla="*/ T52 w 570"/>
                <a:gd name="T54" fmla="+- 0 813 798"/>
                <a:gd name="T55" fmla="*/ 813 h 270"/>
                <a:gd name="T56" fmla="+- 0 2985 2415"/>
                <a:gd name="T57" fmla="*/ T56 w 570"/>
                <a:gd name="T58" fmla="+- 0 798 798"/>
                <a:gd name="T59" fmla="*/ 798 h 270"/>
                <a:gd name="T60" fmla="+- 0 2415 2415"/>
                <a:gd name="T61" fmla="*/ T60 w 570"/>
                <a:gd name="T62" fmla="+- 0 978 798"/>
                <a:gd name="T63" fmla="*/ 978 h 270"/>
                <a:gd name="T64" fmla="+- 0 2460 2415"/>
                <a:gd name="T65" fmla="*/ T64 w 570"/>
                <a:gd name="T66" fmla="+- 0 1023 798"/>
                <a:gd name="T67" fmla="*/ 1023 h 270"/>
                <a:gd name="T68" fmla="+- 0 2505 2415"/>
                <a:gd name="T69" fmla="*/ T68 w 570"/>
                <a:gd name="T70" fmla="+- 0 1038 798"/>
                <a:gd name="T71" fmla="*/ 1038 h 270"/>
                <a:gd name="T72" fmla="+- 0 2490 2415"/>
                <a:gd name="T73" fmla="*/ T72 w 570"/>
                <a:gd name="T74" fmla="+- 0 1023 798"/>
                <a:gd name="T75" fmla="*/ 1023 h 270"/>
                <a:gd name="T76" fmla="+- 0 2460 2415"/>
                <a:gd name="T77" fmla="*/ T76 w 570"/>
                <a:gd name="T78" fmla="+- 0 1008 798"/>
                <a:gd name="T79" fmla="*/ 1008 h 270"/>
                <a:gd name="T80" fmla="+- 0 2415 2415"/>
                <a:gd name="T81" fmla="*/ T80 w 570"/>
                <a:gd name="T82" fmla="+- 0 978 798"/>
                <a:gd name="T83" fmla="*/ 978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70" h="270">
                  <a:moveTo>
                    <a:pt x="570" y="0"/>
                  </a:moveTo>
                  <a:lnTo>
                    <a:pt x="345" y="135"/>
                  </a:lnTo>
                  <a:lnTo>
                    <a:pt x="255" y="195"/>
                  </a:lnTo>
                  <a:lnTo>
                    <a:pt x="180" y="225"/>
                  </a:lnTo>
                  <a:lnTo>
                    <a:pt x="135" y="255"/>
                  </a:lnTo>
                  <a:lnTo>
                    <a:pt x="105" y="255"/>
                  </a:lnTo>
                  <a:lnTo>
                    <a:pt x="120" y="270"/>
                  </a:lnTo>
                  <a:lnTo>
                    <a:pt x="135" y="270"/>
                  </a:lnTo>
                  <a:lnTo>
                    <a:pt x="165" y="240"/>
                  </a:lnTo>
                  <a:lnTo>
                    <a:pt x="225" y="225"/>
                  </a:lnTo>
                  <a:lnTo>
                    <a:pt x="285" y="180"/>
                  </a:lnTo>
                  <a:lnTo>
                    <a:pt x="375" y="120"/>
                  </a:lnTo>
                  <a:lnTo>
                    <a:pt x="450" y="75"/>
                  </a:lnTo>
                  <a:lnTo>
                    <a:pt x="555" y="15"/>
                  </a:lnTo>
                  <a:lnTo>
                    <a:pt x="570" y="0"/>
                  </a:lnTo>
                  <a:close/>
                  <a:moveTo>
                    <a:pt x="0" y="180"/>
                  </a:moveTo>
                  <a:lnTo>
                    <a:pt x="45" y="225"/>
                  </a:lnTo>
                  <a:lnTo>
                    <a:pt x="90" y="240"/>
                  </a:lnTo>
                  <a:lnTo>
                    <a:pt x="75" y="225"/>
                  </a:lnTo>
                  <a:lnTo>
                    <a:pt x="45" y="210"/>
                  </a:lnTo>
                  <a:lnTo>
                    <a:pt x="0" y="18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0" name="Freeform 79"/>
            <p:cNvSpPr>
              <a:spLocks/>
            </p:cNvSpPr>
            <p:nvPr/>
          </p:nvSpPr>
          <p:spPr bwMode="auto">
            <a:xfrm>
              <a:off x="1950" y="648"/>
              <a:ext cx="570" cy="555"/>
            </a:xfrm>
            <a:custGeom>
              <a:avLst/>
              <a:gdLst>
                <a:gd name="T0" fmla="+- 0 1965 1950"/>
                <a:gd name="T1" fmla="*/ T0 w 570"/>
                <a:gd name="T2" fmla="+- 0 648 648"/>
                <a:gd name="T3" fmla="*/ 648 h 555"/>
                <a:gd name="T4" fmla="+- 0 1950 1950"/>
                <a:gd name="T5" fmla="*/ T4 w 570"/>
                <a:gd name="T6" fmla="+- 0 783 648"/>
                <a:gd name="T7" fmla="*/ 783 h 555"/>
                <a:gd name="T8" fmla="+- 0 2010 1950"/>
                <a:gd name="T9" fmla="*/ T8 w 570"/>
                <a:gd name="T10" fmla="+- 0 783 648"/>
                <a:gd name="T11" fmla="*/ 783 h 555"/>
                <a:gd name="T12" fmla="+- 0 2085 1950"/>
                <a:gd name="T13" fmla="*/ T12 w 570"/>
                <a:gd name="T14" fmla="+- 0 828 648"/>
                <a:gd name="T15" fmla="*/ 828 h 555"/>
                <a:gd name="T16" fmla="+- 0 2130 1950"/>
                <a:gd name="T17" fmla="*/ T16 w 570"/>
                <a:gd name="T18" fmla="+- 0 888 648"/>
                <a:gd name="T19" fmla="*/ 888 h 555"/>
                <a:gd name="T20" fmla="+- 0 2145 1950"/>
                <a:gd name="T21" fmla="*/ T20 w 570"/>
                <a:gd name="T22" fmla="+- 0 963 648"/>
                <a:gd name="T23" fmla="*/ 963 h 555"/>
                <a:gd name="T24" fmla="+- 0 2400 1950"/>
                <a:gd name="T25" fmla="*/ T24 w 570"/>
                <a:gd name="T26" fmla="+- 0 1143 648"/>
                <a:gd name="T27" fmla="*/ 1143 h 555"/>
                <a:gd name="T28" fmla="+- 0 2520 1950"/>
                <a:gd name="T29" fmla="*/ T28 w 570"/>
                <a:gd name="T30" fmla="+- 0 1203 648"/>
                <a:gd name="T31" fmla="*/ 1203 h 555"/>
                <a:gd name="T32" fmla="+- 0 2520 1950"/>
                <a:gd name="T33" fmla="*/ T32 w 570"/>
                <a:gd name="T34" fmla="+- 0 1098 648"/>
                <a:gd name="T35" fmla="*/ 1098 h 555"/>
                <a:gd name="T36" fmla="+- 0 2415 1950"/>
                <a:gd name="T37" fmla="*/ T36 w 570"/>
                <a:gd name="T38" fmla="+- 0 1023 648"/>
                <a:gd name="T39" fmla="*/ 1023 h 555"/>
                <a:gd name="T40" fmla="+- 0 2175 1950"/>
                <a:gd name="T41" fmla="*/ T40 w 570"/>
                <a:gd name="T42" fmla="+- 0 828 648"/>
                <a:gd name="T43" fmla="*/ 828 h 555"/>
                <a:gd name="T44" fmla="+- 0 2025 1950"/>
                <a:gd name="T45" fmla="*/ T44 w 570"/>
                <a:gd name="T46" fmla="+- 0 708 648"/>
                <a:gd name="T47" fmla="*/ 708 h 555"/>
                <a:gd name="T48" fmla="+- 0 1965 1950"/>
                <a:gd name="T49" fmla="*/ T48 w 570"/>
                <a:gd name="T50" fmla="+- 0 648 648"/>
                <a:gd name="T51" fmla="*/ 648 h 5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570" h="555">
                  <a:moveTo>
                    <a:pt x="15" y="0"/>
                  </a:moveTo>
                  <a:lnTo>
                    <a:pt x="0" y="135"/>
                  </a:lnTo>
                  <a:lnTo>
                    <a:pt x="60" y="135"/>
                  </a:lnTo>
                  <a:lnTo>
                    <a:pt x="135" y="180"/>
                  </a:lnTo>
                  <a:lnTo>
                    <a:pt x="180" y="240"/>
                  </a:lnTo>
                  <a:lnTo>
                    <a:pt x="195" y="315"/>
                  </a:lnTo>
                  <a:lnTo>
                    <a:pt x="450" y="495"/>
                  </a:lnTo>
                  <a:lnTo>
                    <a:pt x="570" y="555"/>
                  </a:lnTo>
                  <a:lnTo>
                    <a:pt x="570" y="450"/>
                  </a:lnTo>
                  <a:lnTo>
                    <a:pt x="465" y="375"/>
                  </a:lnTo>
                  <a:lnTo>
                    <a:pt x="225" y="180"/>
                  </a:lnTo>
                  <a:lnTo>
                    <a:pt x="75" y="60"/>
                  </a:lnTo>
                  <a:lnTo>
                    <a:pt x="15" y="0"/>
                  </a:lnTo>
                  <a:close/>
                </a:path>
              </a:pathLst>
            </a:custGeom>
            <a:solidFill>
              <a:srgbClr val="B986E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1" name="AutoShape 113"/>
            <p:cNvSpPr>
              <a:spLocks/>
            </p:cNvSpPr>
            <p:nvPr/>
          </p:nvSpPr>
          <p:spPr bwMode="auto">
            <a:xfrm>
              <a:off x="1935" y="588"/>
              <a:ext cx="1275" cy="630"/>
            </a:xfrm>
            <a:custGeom>
              <a:avLst/>
              <a:gdLst>
                <a:gd name="T0" fmla="+- 0 1935 1935"/>
                <a:gd name="T1" fmla="*/ T0 w 1275"/>
                <a:gd name="T2" fmla="+- 0 678 588"/>
                <a:gd name="T3" fmla="*/ 678 h 630"/>
                <a:gd name="T4" fmla="+- 0 2025 1935"/>
                <a:gd name="T5" fmla="*/ T4 w 1275"/>
                <a:gd name="T6" fmla="+- 0 728 588"/>
                <a:gd name="T7" fmla="*/ 728 h 630"/>
                <a:gd name="T8" fmla="+- 0 3165 1935"/>
                <a:gd name="T9" fmla="*/ T8 w 1275"/>
                <a:gd name="T10" fmla="+- 0 588 588"/>
                <a:gd name="T11" fmla="*/ 588 h 630"/>
                <a:gd name="T12" fmla="+- 0 3150 1935"/>
                <a:gd name="T13" fmla="*/ T12 w 1275"/>
                <a:gd name="T14" fmla="+- 0 678 588"/>
                <a:gd name="T15" fmla="*/ 678 h 630"/>
                <a:gd name="T16" fmla="+- 0 3090 1935"/>
                <a:gd name="T17" fmla="*/ T16 w 1275"/>
                <a:gd name="T18" fmla="+- 0 723 588"/>
                <a:gd name="T19" fmla="*/ 723 h 630"/>
                <a:gd name="T20" fmla="+- 0 3030 1935"/>
                <a:gd name="T21" fmla="*/ T20 w 1275"/>
                <a:gd name="T22" fmla="+- 0 768 588"/>
                <a:gd name="T23" fmla="*/ 768 h 630"/>
                <a:gd name="T24" fmla="+- 0 2940 1935"/>
                <a:gd name="T25" fmla="*/ T24 w 1275"/>
                <a:gd name="T26" fmla="+- 0 828 588"/>
                <a:gd name="T27" fmla="*/ 828 h 630"/>
                <a:gd name="T28" fmla="+- 0 2850 1935"/>
                <a:gd name="T29" fmla="*/ T28 w 1275"/>
                <a:gd name="T30" fmla="+- 0 888 588"/>
                <a:gd name="T31" fmla="*/ 888 h 630"/>
                <a:gd name="T32" fmla="+- 0 2775 1935"/>
                <a:gd name="T33" fmla="*/ T32 w 1275"/>
                <a:gd name="T34" fmla="+- 0 933 588"/>
                <a:gd name="T35" fmla="*/ 933 h 630"/>
                <a:gd name="T36" fmla="+- 0 2700 1935"/>
                <a:gd name="T37" fmla="*/ T36 w 1275"/>
                <a:gd name="T38" fmla="+- 0 978 588"/>
                <a:gd name="T39" fmla="*/ 978 h 630"/>
                <a:gd name="T40" fmla="+- 0 2625 1935"/>
                <a:gd name="T41" fmla="*/ T40 w 1275"/>
                <a:gd name="T42" fmla="+- 0 1023 588"/>
                <a:gd name="T43" fmla="*/ 1023 h 630"/>
                <a:gd name="T44" fmla="+- 0 2520 1935"/>
                <a:gd name="T45" fmla="*/ T44 w 1275"/>
                <a:gd name="T46" fmla="+- 0 1068 588"/>
                <a:gd name="T47" fmla="*/ 1068 h 630"/>
                <a:gd name="T48" fmla="+- 0 2460 1935"/>
                <a:gd name="T49" fmla="*/ T48 w 1275"/>
                <a:gd name="T50" fmla="+- 0 1023 588"/>
                <a:gd name="T51" fmla="*/ 1023 h 630"/>
                <a:gd name="T52" fmla="+- 0 2385 1935"/>
                <a:gd name="T53" fmla="*/ T52 w 1275"/>
                <a:gd name="T54" fmla="+- 0 978 588"/>
                <a:gd name="T55" fmla="*/ 978 h 630"/>
                <a:gd name="T56" fmla="+- 0 2310 1935"/>
                <a:gd name="T57" fmla="*/ T56 w 1275"/>
                <a:gd name="T58" fmla="+- 0 918 588"/>
                <a:gd name="T59" fmla="*/ 918 h 630"/>
                <a:gd name="T60" fmla="+- 0 2220 1935"/>
                <a:gd name="T61" fmla="*/ T60 w 1275"/>
                <a:gd name="T62" fmla="+- 0 858 588"/>
                <a:gd name="T63" fmla="*/ 858 h 630"/>
                <a:gd name="T64" fmla="+- 0 2055 1935"/>
                <a:gd name="T65" fmla="*/ T64 w 1275"/>
                <a:gd name="T66" fmla="+- 0 738 588"/>
                <a:gd name="T67" fmla="*/ 738 h 630"/>
                <a:gd name="T68" fmla="+- 0 2070 1935"/>
                <a:gd name="T69" fmla="*/ T68 w 1275"/>
                <a:gd name="T70" fmla="+- 0 768 588"/>
                <a:gd name="T71" fmla="*/ 768 h 630"/>
                <a:gd name="T72" fmla="+- 0 2145 1935"/>
                <a:gd name="T73" fmla="*/ T72 w 1275"/>
                <a:gd name="T74" fmla="+- 0 828 588"/>
                <a:gd name="T75" fmla="*/ 828 h 630"/>
                <a:gd name="T76" fmla="+- 0 2220 1935"/>
                <a:gd name="T77" fmla="*/ T76 w 1275"/>
                <a:gd name="T78" fmla="+- 0 888 588"/>
                <a:gd name="T79" fmla="*/ 888 h 630"/>
                <a:gd name="T80" fmla="+- 0 2340 1935"/>
                <a:gd name="T81" fmla="*/ T80 w 1275"/>
                <a:gd name="T82" fmla="+- 0 978 588"/>
                <a:gd name="T83" fmla="*/ 978 h 630"/>
                <a:gd name="T84" fmla="+- 0 2445 1935"/>
                <a:gd name="T85" fmla="*/ T84 w 1275"/>
                <a:gd name="T86" fmla="+- 0 1053 588"/>
                <a:gd name="T87" fmla="*/ 1053 h 630"/>
                <a:gd name="T88" fmla="+- 0 2580 1935"/>
                <a:gd name="T89" fmla="*/ T88 w 1275"/>
                <a:gd name="T90" fmla="+- 0 1098 588"/>
                <a:gd name="T91" fmla="*/ 1098 h 630"/>
                <a:gd name="T92" fmla="+- 0 2670 1935"/>
                <a:gd name="T93" fmla="*/ T92 w 1275"/>
                <a:gd name="T94" fmla="+- 0 1053 588"/>
                <a:gd name="T95" fmla="*/ 1053 h 630"/>
                <a:gd name="T96" fmla="+- 0 2730 1935"/>
                <a:gd name="T97" fmla="*/ T96 w 1275"/>
                <a:gd name="T98" fmla="+- 0 1008 588"/>
                <a:gd name="T99" fmla="*/ 1008 h 630"/>
                <a:gd name="T100" fmla="+- 0 2805 1935"/>
                <a:gd name="T101" fmla="*/ T100 w 1275"/>
                <a:gd name="T102" fmla="+- 0 963 588"/>
                <a:gd name="T103" fmla="*/ 963 h 630"/>
                <a:gd name="T104" fmla="+- 0 2880 1935"/>
                <a:gd name="T105" fmla="*/ T104 w 1275"/>
                <a:gd name="T106" fmla="+- 0 918 588"/>
                <a:gd name="T107" fmla="*/ 918 h 630"/>
                <a:gd name="T108" fmla="+- 0 2940 1935"/>
                <a:gd name="T109" fmla="*/ T108 w 1275"/>
                <a:gd name="T110" fmla="+- 0 873 588"/>
                <a:gd name="T111" fmla="*/ 873 h 630"/>
                <a:gd name="T112" fmla="+- 0 3015 1935"/>
                <a:gd name="T113" fmla="*/ T112 w 1275"/>
                <a:gd name="T114" fmla="+- 0 828 588"/>
                <a:gd name="T115" fmla="*/ 828 h 630"/>
                <a:gd name="T116" fmla="+- 0 3075 1935"/>
                <a:gd name="T117" fmla="*/ T116 w 1275"/>
                <a:gd name="T118" fmla="+- 0 783 588"/>
                <a:gd name="T119" fmla="*/ 783 h 630"/>
                <a:gd name="T120" fmla="+- 0 3135 1935"/>
                <a:gd name="T121" fmla="*/ T120 w 1275"/>
                <a:gd name="T122" fmla="+- 0 738 588"/>
                <a:gd name="T123" fmla="*/ 738 h 630"/>
                <a:gd name="T124" fmla="+- 0 3180 1935"/>
                <a:gd name="T125" fmla="*/ T124 w 1275"/>
                <a:gd name="T126" fmla="+- 0 768 588"/>
                <a:gd name="T127" fmla="*/ 768 h 630"/>
                <a:gd name="T128" fmla="+- 0 3120 1935"/>
                <a:gd name="T129" fmla="*/ T128 w 1275"/>
                <a:gd name="T130" fmla="+- 0 813 588"/>
                <a:gd name="T131" fmla="*/ 813 h 630"/>
                <a:gd name="T132" fmla="+- 0 3045 1935"/>
                <a:gd name="T133" fmla="*/ T132 w 1275"/>
                <a:gd name="T134" fmla="+- 0 858 588"/>
                <a:gd name="T135" fmla="*/ 858 h 630"/>
                <a:gd name="T136" fmla="+- 0 2985 1935"/>
                <a:gd name="T137" fmla="*/ T136 w 1275"/>
                <a:gd name="T138" fmla="+- 0 903 588"/>
                <a:gd name="T139" fmla="*/ 903 h 630"/>
                <a:gd name="T140" fmla="+- 0 2910 1935"/>
                <a:gd name="T141" fmla="*/ T140 w 1275"/>
                <a:gd name="T142" fmla="+- 0 948 588"/>
                <a:gd name="T143" fmla="*/ 948 h 630"/>
                <a:gd name="T144" fmla="+- 0 2850 1935"/>
                <a:gd name="T145" fmla="*/ T144 w 1275"/>
                <a:gd name="T146" fmla="+- 0 993 588"/>
                <a:gd name="T147" fmla="*/ 993 h 630"/>
                <a:gd name="T148" fmla="+- 0 2775 1935"/>
                <a:gd name="T149" fmla="*/ T148 w 1275"/>
                <a:gd name="T150" fmla="+- 0 1038 588"/>
                <a:gd name="T151" fmla="*/ 1038 h 630"/>
                <a:gd name="T152" fmla="+- 0 2700 1935"/>
                <a:gd name="T153" fmla="*/ T152 w 1275"/>
                <a:gd name="T154" fmla="+- 0 1083 588"/>
                <a:gd name="T155" fmla="*/ 1083 h 630"/>
                <a:gd name="T156" fmla="+- 0 2625 1935"/>
                <a:gd name="T157" fmla="*/ T156 w 1275"/>
                <a:gd name="T158" fmla="+- 0 1128 588"/>
                <a:gd name="T159" fmla="*/ 1128 h 630"/>
                <a:gd name="T160" fmla="+- 0 2550 1935"/>
                <a:gd name="T161" fmla="*/ T160 w 1275"/>
                <a:gd name="T162" fmla="+- 0 1173 588"/>
                <a:gd name="T163" fmla="*/ 1173 h 630"/>
                <a:gd name="T164" fmla="+- 0 2475 1935"/>
                <a:gd name="T165" fmla="*/ T164 w 1275"/>
                <a:gd name="T166" fmla="+- 0 1158 588"/>
                <a:gd name="T167" fmla="*/ 1158 h 630"/>
                <a:gd name="T168" fmla="+- 0 2400 1935"/>
                <a:gd name="T169" fmla="*/ T168 w 1275"/>
                <a:gd name="T170" fmla="+- 0 1113 588"/>
                <a:gd name="T171" fmla="*/ 1113 h 630"/>
                <a:gd name="T172" fmla="+- 0 2325 1935"/>
                <a:gd name="T173" fmla="*/ T172 w 1275"/>
                <a:gd name="T174" fmla="+- 0 1068 588"/>
                <a:gd name="T175" fmla="*/ 1068 h 630"/>
                <a:gd name="T176" fmla="+- 0 2265 1935"/>
                <a:gd name="T177" fmla="*/ T176 w 1275"/>
                <a:gd name="T178" fmla="+- 0 1023 588"/>
                <a:gd name="T179" fmla="*/ 1023 h 630"/>
                <a:gd name="T180" fmla="+- 0 2160 1935"/>
                <a:gd name="T181" fmla="*/ T180 w 1275"/>
                <a:gd name="T182" fmla="+- 0 948 588"/>
                <a:gd name="T183" fmla="*/ 948 h 630"/>
                <a:gd name="T184" fmla="+- 0 2205 1935"/>
                <a:gd name="T185" fmla="*/ T184 w 1275"/>
                <a:gd name="T186" fmla="+- 0 1038 588"/>
                <a:gd name="T187" fmla="*/ 1038 h 630"/>
                <a:gd name="T188" fmla="+- 0 2295 1935"/>
                <a:gd name="T189" fmla="*/ T188 w 1275"/>
                <a:gd name="T190" fmla="+- 0 1098 588"/>
                <a:gd name="T191" fmla="*/ 1098 h 630"/>
                <a:gd name="T192" fmla="+- 0 2370 1935"/>
                <a:gd name="T193" fmla="*/ T192 w 1275"/>
                <a:gd name="T194" fmla="+- 0 1143 588"/>
                <a:gd name="T195" fmla="*/ 1143 h 630"/>
                <a:gd name="T196" fmla="+- 0 2445 1935"/>
                <a:gd name="T197" fmla="*/ T196 w 1275"/>
                <a:gd name="T198" fmla="+- 0 1188 588"/>
                <a:gd name="T199" fmla="*/ 1188 h 630"/>
                <a:gd name="T200" fmla="+- 0 2535 1935"/>
                <a:gd name="T201" fmla="*/ T200 w 1275"/>
                <a:gd name="T202" fmla="+- 0 1203 588"/>
                <a:gd name="T203" fmla="*/ 1203 h 630"/>
                <a:gd name="T204" fmla="+- 0 2655 1935"/>
                <a:gd name="T205" fmla="*/ T204 w 1275"/>
                <a:gd name="T206" fmla="+- 0 1143 588"/>
                <a:gd name="T207" fmla="*/ 1143 h 630"/>
                <a:gd name="T208" fmla="+- 0 2775 1935"/>
                <a:gd name="T209" fmla="*/ T208 w 1275"/>
                <a:gd name="T210" fmla="+- 0 1068 588"/>
                <a:gd name="T211" fmla="*/ 1068 h 630"/>
                <a:gd name="T212" fmla="+- 0 2865 1935"/>
                <a:gd name="T213" fmla="*/ T212 w 1275"/>
                <a:gd name="T214" fmla="+- 0 1008 588"/>
                <a:gd name="T215" fmla="*/ 1008 h 630"/>
                <a:gd name="T216" fmla="+- 0 2940 1935"/>
                <a:gd name="T217" fmla="*/ T216 w 1275"/>
                <a:gd name="T218" fmla="+- 0 963 588"/>
                <a:gd name="T219" fmla="*/ 963 h 630"/>
                <a:gd name="T220" fmla="+- 0 3045 1935"/>
                <a:gd name="T221" fmla="*/ T220 w 1275"/>
                <a:gd name="T222" fmla="+- 0 888 588"/>
                <a:gd name="T223" fmla="*/ 888 h 630"/>
                <a:gd name="T224" fmla="+- 0 3105 1935"/>
                <a:gd name="T225" fmla="*/ T224 w 1275"/>
                <a:gd name="T226" fmla="+- 0 843 588"/>
                <a:gd name="T227" fmla="*/ 843 h 630"/>
                <a:gd name="T228" fmla="+- 0 3180 1935"/>
                <a:gd name="T229" fmla="*/ T228 w 1275"/>
                <a:gd name="T230" fmla="+- 0 798 588"/>
                <a:gd name="T231" fmla="*/ 798 h 6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275" h="630">
                  <a:moveTo>
                    <a:pt x="45" y="30"/>
                  </a:moveTo>
                  <a:lnTo>
                    <a:pt x="30" y="30"/>
                  </a:lnTo>
                  <a:lnTo>
                    <a:pt x="30" y="45"/>
                  </a:lnTo>
                  <a:lnTo>
                    <a:pt x="15" y="45"/>
                  </a:lnTo>
                  <a:lnTo>
                    <a:pt x="15" y="90"/>
                  </a:lnTo>
                  <a:lnTo>
                    <a:pt x="0" y="90"/>
                  </a:lnTo>
                  <a:lnTo>
                    <a:pt x="0" y="210"/>
                  </a:lnTo>
                  <a:lnTo>
                    <a:pt x="45" y="195"/>
                  </a:lnTo>
                  <a:lnTo>
                    <a:pt x="45" y="30"/>
                  </a:lnTo>
                  <a:moveTo>
                    <a:pt x="90" y="135"/>
                  </a:moveTo>
                  <a:lnTo>
                    <a:pt x="75" y="135"/>
                  </a:lnTo>
                  <a:lnTo>
                    <a:pt x="90" y="140"/>
                  </a:lnTo>
                  <a:lnTo>
                    <a:pt x="90" y="135"/>
                  </a:lnTo>
                  <a:moveTo>
                    <a:pt x="1275" y="30"/>
                  </a:moveTo>
                  <a:lnTo>
                    <a:pt x="1260" y="30"/>
                  </a:lnTo>
                  <a:lnTo>
                    <a:pt x="1260" y="15"/>
                  </a:lnTo>
                  <a:lnTo>
                    <a:pt x="1245" y="15"/>
                  </a:lnTo>
                  <a:lnTo>
                    <a:pt x="1230" y="0"/>
                  </a:lnTo>
                  <a:lnTo>
                    <a:pt x="1230" y="45"/>
                  </a:lnTo>
                  <a:lnTo>
                    <a:pt x="1245" y="45"/>
                  </a:lnTo>
                  <a:lnTo>
                    <a:pt x="1245" y="60"/>
                  </a:lnTo>
                  <a:lnTo>
                    <a:pt x="1230" y="60"/>
                  </a:lnTo>
                  <a:lnTo>
                    <a:pt x="1230" y="75"/>
                  </a:lnTo>
                  <a:lnTo>
                    <a:pt x="1215" y="90"/>
                  </a:lnTo>
                  <a:lnTo>
                    <a:pt x="1200" y="90"/>
                  </a:lnTo>
                  <a:lnTo>
                    <a:pt x="1200" y="105"/>
                  </a:lnTo>
                  <a:lnTo>
                    <a:pt x="1185" y="120"/>
                  </a:lnTo>
                  <a:lnTo>
                    <a:pt x="1170" y="120"/>
                  </a:lnTo>
                  <a:lnTo>
                    <a:pt x="1170" y="135"/>
                  </a:lnTo>
                  <a:lnTo>
                    <a:pt x="1155" y="135"/>
                  </a:lnTo>
                  <a:lnTo>
                    <a:pt x="1140" y="150"/>
                  </a:lnTo>
                  <a:lnTo>
                    <a:pt x="1125" y="150"/>
                  </a:lnTo>
                  <a:lnTo>
                    <a:pt x="1125" y="165"/>
                  </a:lnTo>
                  <a:lnTo>
                    <a:pt x="1110" y="165"/>
                  </a:lnTo>
                  <a:lnTo>
                    <a:pt x="1110" y="180"/>
                  </a:lnTo>
                  <a:lnTo>
                    <a:pt x="1095" y="180"/>
                  </a:lnTo>
                  <a:lnTo>
                    <a:pt x="1065" y="210"/>
                  </a:lnTo>
                  <a:lnTo>
                    <a:pt x="1050" y="210"/>
                  </a:lnTo>
                  <a:lnTo>
                    <a:pt x="1050" y="225"/>
                  </a:lnTo>
                  <a:lnTo>
                    <a:pt x="1020" y="225"/>
                  </a:lnTo>
                  <a:lnTo>
                    <a:pt x="1020" y="240"/>
                  </a:lnTo>
                  <a:lnTo>
                    <a:pt x="1005" y="240"/>
                  </a:lnTo>
                  <a:lnTo>
                    <a:pt x="1005" y="255"/>
                  </a:lnTo>
                  <a:lnTo>
                    <a:pt x="990" y="255"/>
                  </a:lnTo>
                  <a:lnTo>
                    <a:pt x="975" y="270"/>
                  </a:lnTo>
                  <a:lnTo>
                    <a:pt x="960" y="270"/>
                  </a:lnTo>
                  <a:lnTo>
                    <a:pt x="930" y="300"/>
                  </a:lnTo>
                  <a:lnTo>
                    <a:pt x="915" y="300"/>
                  </a:lnTo>
                  <a:lnTo>
                    <a:pt x="900" y="315"/>
                  </a:lnTo>
                  <a:lnTo>
                    <a:pt x="885" y="315"/>
                  </a:lnTo>
                  <a:lnTo>
                    <a:pt x="885" y="330"/>
                  </a:lnTo>
                  <a:lnTo>
                    <a:pt x="870" y="330"/>
                  </a:lnTo>
                  <a:lnTo>
                    <a:pt x="870" y="345"/>
                  </a:lnTo>
                  <a:lnTo>
                    <a:pt x="840" y="345"/>
                  </a:lnTo>
                  <a:lnTo>
                    <a:pt x="840" y="360"/>
                  </a:lnTo>
                  <a:lnTo>
                    <a:pt x="825" y="360"/>
                  </a:lnTo>
                  <a:lnTo>
                    <a:pt x="810" y="375"/>
                  </a:lnTo>
                  <a:lnTo>
                    <a:pt x="795" y="375"/>
                  </a:lnTo>
                  <a:lnTo>
                    <a:pt x="795" y="390"/>
                  </a:lnTo>
                  <a:lnTo>
                    <a:pt x="765" y="390"/>
                  </a:lnTo>
                  <a:lnTo>
                    <a:pt x="765" y="405"/>
                  </a:lnTo>
                  <a:lnTo>
                    <a:pt x="735" y="405"/>
                  </a:lnTo>
                  <a:lnTo>
                    <a:pt x="735" y="420"/>
                  </a:lnTo>
                  <a:lnTo>
                    <a:pt x="720" y="420"/>
                  </a:lnTo>
                  <a:lnTo>
                    <a:pt x="705" y="435"/>
                  </a:lnTo>
                  <a:lnTo>
                    <a:pt x="690" y="435"/>
                  </a:lnTo>
                  <a:lnTo>
                    <a:pt x="690" y="450"/>
                  </a:lnTo>
                  <a:lnTo>
                    <a:pt x="660" y="450"/>
                  </a:lnTo>
                  <a:lnTo>
                    <a:pt x="660" y="465"/>
                  </a:lnTo>
                  <a:lnTo>
                    <a:pt x="630" y="465"/>
                  </a:lnTo>
                  <a:lnTo>
                    <a:pt x="630" y="480"/>
                  </a:lnTo>
                  <a:lnTo>
                    <a:pt x="585" y="480"/>
                  </a:lnTo>
                  <a:lnTo>
                    <a:pt x="585" y="465"/>
                  </a:lnTo>
                  <a:lnTo>
                    <a:pt x="555" y="465"/>
                  </a:lnTo>
                  <a:lnTo>
                    <a:pt x="555" y="450"/>
                  </a:lnTo>
                  <a:lnTo>
                    <a:pt x="540" y="450"/>
                  </a:lnTo>
                  <a:lnTo>
                    <a:pt x="540" y="435"/>
                  </a:lnTo>
                  <a:lnTo>
                    <a:pt x="525" y="435"/>
                  </a:lnTo>
                  <a:lnTo>
                    <a:pt x="510" y="420"/>
                  </a:lnTo>
                  <a:lnTo>
                    <a:pt x="495" y="420"/>
                  </a:lnTo>
                  <a:lnTo>
                    <a:pt x="495" y="405"/>
                  </a:lnTo>
                  <a:lnTo>
                    <a:pt x="480" y="405"/>
                  </a:lnTo>
                  <a:lnTo>
                    <a:pt x="465" y="390"/>
                  </a:lnTo>
                  <a:lnTo>
                    <a:pt x="450" y="390"/>
                  </a:lnTo>
                  <a:lnTo>
                    <a:pt x="450" y="375"/>
                  </a:lnTo>
                  <a:lnTo>
                    <a:pt x="435" y="375"/>
                  </a:lnTo>
                  <a:lnTo>
                    <a:pt x="405" y="345"/>
                  </a:lnTo>
                  <a:lnTo>
                    <a:pt x="390" y="345"/>
                  </a:lnTo>
                  <a:lnTo>
                    <a:pt x="390" y="330"/>
                  </a:lnTo>
                  <a:lnTo>
                    <a:pt x="375" y="330"/>
                  </a:lnTo>
                  <a:lnTo>
                    <a:pt x="345" y="300"/>
                  </a:lnTo>
                  <a:lnTo>
                    <a:pt x="330" y="300"/>
                  </a:lnTo>
                  <a:lnTo>
                    <a:pt x="330" y="285"/>
                  </a:lnTo>
                  <a:lnTo>
                    <a:pt x="315" y="285"/>
                  </a:lnTo>
                  <a:lnTo>
                    <a:pt x="315" y="270"/>
                  </a:lnTo>
                  <a:lnTo>
                    <a:pt x="285" y="270"/>
                  </a:lnTo>
                  <a:lnTo>
                    <a:pt x="285" y="255"/>
                  </a:lnTo>
                  <a:lnTo>
                    <a:pt x="270" y="255"/>
                  </a:lnTo>
                  <a:lnTo>
                    <a:pt x="270" y="240"/>
                  </a:lnTo>
                  <a:lnTo>
                    <a:pt x="255" y="240"/>
                  </a:lnTo>
                  <a:lnTo>
                    <a:pt x="240" y="225"/>
                  </a:lnTo>
                  <a:lnTo>
                    <a:pt x="120" y="150"/>
                  </a:lnTo>
                  <a:lnTo>
                    <a:pt x="90" y="140"/>
                  </a:lnTo>
                  <a:lnTo>
                    <a:pt x="90" y="150"/>
                  </a:lnTo>
                  <a:lnTo>
                    <a:pt x="105" y="165"/>
                  </a:lnTo>
                  <a:lnTo>
                    <a:pt x="120" y="165"/>
                  </a:lnTo>
                  <a:lnTo>
                    <a:pt x="120" y="180"/>
                  </a:lnTo>
                  <a:lnTo>
                    <a:pt x="135" y="180"/>
                  </a:lnTo>
                  <a:lnTo>
                    <a:pt x="135" y="195"/>
                  </a:lnTo>
                  <a:lnTo>
                    <a:pt x="150" y="195"/>
                  </a:lnTo>
                  <a:lnTo>
                    <a:pt x="180" y="225"/>
                  </a:lnTo>
                  <a:lnTo>
                    <a:pt x="195" y="225"/>
                  </a:lnTo>
                  <a:lnTo>
                    <a:pt x="195" y="240"/>
                  </a:lnTo>
                  <a:lnTo>
                    <a:pt x="210" y="240"/>
                  </a:lnTo>
                  <a:lnTo>
                    <a:pt x="210" y="255"/>
                  </a:lnTo>
                  <a:lnTo>
                    <a:pt x="225" y="255"/>
                  </a:lnTo>
                  <a:lnTo>
                    <a:pt x="255" y="285"/>
                  </a:lnTo>
                  <a:lnTo>
                    <a:pt x="270" y="285"/>
                  </a:lnTo>
                  <a:lnTo>
                    <a:pt x="270" y="300"/>
                  </a:lnTo>
                  <a:lnTo>
                    <a:pt x="285" y="300"/>
                  </a:lnTo>
                  <a:lnTo>
                    <a:pt x="330" y="345"/>
                  </a:lnTo>
                  <a:lnTo>
                    <a:pt x="345" y="345"/>
                  </a:lnTo>
                  <a:lnTo>
                    <a:pt x="345" y="360"/>
                  </a:lnTo>
                  <a:lnTo>
                    <a:pt x="360" y="360"/>
                  </a:lnTo>
                  <a:lnTo>
                    <a:pt x="390" y="390"/>
                  </a:lnTo>
                  <a:lnTo>
                    <a:pt x="405" y="390"/>
                  </a:lnTo>
                  <a:lnTo>
                    <a:pt x="435" y="420"/>
                  </a:lnTo>
                  <a:lnTo>
                    <a:pt x="450" y="420"/>
                  </a:lnTo>
                  <a:lnTo>
                    <a:pt x="450" y="435"/>
                  </a:lnTo>
                  <a:lnTo>
                    <a:pt x="465" y="435"/>
                  </a:lnTo>
                  <a:lnTo>
                    <a:pt x="495" y="465"/>
                  </a:lnTo>
                  <a:lnTo>
                    <a:pt x="510" y="465"/>
                  </a:lnTo>
                  <a:lnTo>
                    <a:pt x="510" y="480"/>
                  </a:lnTo>
                  <a:lnTo>
                    <a:pt x="540" y="480"/>
                  </a:lnTo>
                  <a:lnTo>
                    <a:pt x="540" y="495"/>
                  </a:lnTo>
                  <a:lnTo>
                    <a:pt x="555" y="495"/>
                  </a:lnTo>
                  <a:lnTo>
                    <a:pt x="570" y="510"/>
                  </a:lnTo>
                  <a:lnTo>
                    <a:pt x="645" y="510"/>
                  </a:lnTo>
                  <a:lnTo>
                    <a:pt x="645" y="495"/>
                  </a:lnTo>
                  <a:lnTo>
                    <a:pt x="675" y="495"/>
                  </a:lnTo>
                  <a:lnTo>
                    <a:pt x="690" y="480"/>
                  </a:lnTo>
                  <a:lnTo>
                    <a:pt x="705" y="480"/>
                  </a:lnTo>
                  <a:lnTo>
                    <a:pt x="705" y="465"/>
                  </a:lnTo>
                  <a:lnTo>
                    <a:pt x="735" y="465"/>
                  </a:lnTo>
                  <a:lnTo>
                    <a:pt x="735" y="450"/>
                  </a:lnTo>
                  <a:lnTo>
                    <a:pt x="750" y="450"/>
                  </a:lnTo>
                  <a:lnTo>
                    <a:pt x="765" y="435"/>
                  </a:lnTo>
                  <a:lnTo>
                    <a:pt x="780" y="435"/>
                  </a:lnTo>
                  <a:lnTo>
                    <a:pt x="780" y="420"/>
                  </a:lnTo>
                  <a:lnTo>
                    <a:pt x="795" y="420"/>
                  </a:lnTo>
                  <a:lnTo>
                    <a:pt x="810" y="405"/>
                  </a:lnTo>
                  <a:lnTo>
                    <a:pt x="825" y="405"/>
                  </a:lnTo>
                  <a:lnTo>
                    <a:pt x="840" y="390"/>
                  </a:lnTo>
                  <a:lnTo>
                    <a:pt x="855" y="390"/>
                  </a:lnTo>
                  <a:lnTo>
                    <a:pt x="855" y="375"/>
                  </a:lnTo>
                  <a:lnTo>
                    <a:pt x="870" y="375"/>
                  </a:lnTo>
                  <a:lnTo>
                    <a:pt x="870" y="360"/>
                  </a:lnTo>
                  <a:lnTo>
                    <a:pt x="900" y="360"/>
                  </a:lnTo>
                  <a:lnTo>
                    <a:pt x="900" y="345"/>
                  </a:lnTo>
                  <a:lnTo>
                    <a:pt x="915" y="345"/>
                  </a:lnTo>
                  <a:lnTo>
                    <a:pt x="930" y="330"/>
                  </a:lnTo>
                  <a:lnTo>
                    <a:pt x="945" y="330"/>
                  </a:lnTo>
                  <a:lnTo>
                    <a:pt x="945" y="315"/>
                  </a:lnTo>
                  <a:lnTo>
                    <a:pt x="960" y="315"/>
                  </a:lnTo>
                  <a:lnTo>
                    <a:pt x="975" y="300"/>
                  </a:lnTo>
                  <a:lnTo>
                    <a:pt x="990" y="300"/>
                  </a:lnTo>
                  <a:lnTo>
                    <a:pt x="990" y="285"/>
                  </a:lnTo>
                  <a:lnTo>
                    <a:pt x="1005" y="285"/>
                  </a:lnTo>
                  <a:lnTo>
                    <a:pt x="1020" y="270"/>
                  </a:lnTo>
                  <a:lnTo>
                    <a:pt x="1035" y="270"/>
                  </a:lnTo>
                  <a:lnTo>
                    <a:pt x="1035" y="255"/>
                  </a:lnTo>
                  <a:lnTo>
                    <a:pt x="1050" y="255"/>
                  </a:lnTo>
                  <a:lnTo>
                    <a:pt x="1065" y="240"/>
                  </a:lnTo>
                  <a:lnTo>
                    <a:pt x="1080" y="240"/>
                  </a:lnTo>
                  <a:lnTo>
                    <a:pt x="1080" y="225"/>
                  </a:lnTo>
                  <a:lnTo>
                    <a:pt x="1095" y="225"/>
                  </a:lnTo>
                  <a:lnTo>
                    <a:pt x="1110" y="210"/>
                  </a:lnTo>
                  <a:lnTo>
                    <a:pt x="1125" y="210"/>
                  </a:lnTo>
                  <a:lnTo>
                    <a:pt x="1125" y="195"/>
                  </a:lnTo>
                  <a:lnTo>
                    <a:pt x="1140" y="195"/>
                  </a:lnTo>
                  <a:lnTo>
                    <a:pt x="1140" y="180"/>
                  </a:lnTo>
                  <a:lnTo>
                    <a:pt x="1155" y="180"/>
                  </a:lnTo>
                  <a:lnTo>
                    <a:pt x="1155" y="165"/>
                  </a:lnTo>
                  <a:lnTo>
                    <a:pt x="1185" y="165"/>
                  </a:lnTo>
                  <a:lnTo>
                    <a:pt x="1185" y="150"/>
                  </a:lnTo>
                  <a:lnTo>
                    <a:pt x="1200" y="150"/>
                  </a:lnTo>
                  <a:lnTo>
                    <a:pt x="1200" y="135"/>
                  </a:lnTo>
                  <a:lnTo>
                    <a:pt x="1215" y="135"/>
                  </a:lnTo>
                  <a:lnTo>
                    <a:pt x="1215" y="120"/>
                  </a:lnTo>
                  <a:lnTo>
                    <a:pt x="1230" y="105"/>
                  </a:lnTo>
                  <a:lnTo>
                    <a:pt x="1245" y="105"/>
                  </a:lnTo>
                  <a:lnTo>
                    <a:pt x="1245" y="180"/>
                  </a:lnTo>
                  <a:lnTo>
                    <a:pt x="1230" y="180"/>
                  </a:lnTo>
                  <a:lnTo>
                    <a:pt x="1230" y="195"/>
                  </a:lnTo>
                  <a:lnTo>
                    <a:pt x="1200" y="195"/>
                  </a:lnTo>
                  <a:lnTo>
                    <a:pt x="1200" y="210"/>
                  </a:lnTo>
                  <a:lnTo>
                    <a:pt x="1185" y="210"/>
                  </a:lnTo>
                  <a:lnTo>
                    <a:pt x="1185" y="225"/>
                  </a:lnTo>
                  <a:lnTo>
                    <a:pt x="1170" y="225"/>
                  </a:lnTo>
                  <a:lnTo>
                    <a:pt x="1155" y="240"/>
                  </a:lnTo>
                  <a:lnTo>
                    <a:pt x="1140" y="240"/>
                  </a:lnTo>
                  <a:lnTo>
                    <a:pt x="1140" y="255"/>
                  </a:lnTo>
                  <a:lnTo>
                    <a:pt x="1125" y="255"/>
                  </a:lnTo>
                  <a:lnTo>
                    <a:pt x="1110" y="270"/>
                  </a:lnTo>
                  <a:lnTo>
                    <a:pt x="1095" y="270"/>
                  </a:lnTo>
                  <a:lnTo>
                    <a:pt x="1095" y="285"/>
                  </a:lnTo>
                  <a:lnTo>
                    <a:pt x="1080" y="285"/>
                  </a:lnTo>
                  <a:lnTo>
                    <a:pt x="1080" y="300"/>
                  </a:lnTo>
                  <a:lnTo>
                    <a:pt x="1050" y="300"/>
                  </a:lnTo>
                  <a:lnTo>
                    <a:pt x="1050" y="315"/>
                  </a:lnTo>
                  <a:lnTo>
                    <a:pt x="1035" y="315"/>
                  </a:lnTo>
                  <a:lnTo>
                    <a:pt x="1020" y="330"/>
                  </a:lnTo>
                  <a:lnTo>
                    <a:pt x="1005" y="330"/>
                  </a:lnTo>
                  <a:lnTo>
                    <a:pt x="1005" y="345"/>
                  </a:lnTo>
                  <a:lnTo>
                    <a:pt x="990" y="345"/>
                  </a:lnTo>
                  <a:lnTo>
                    <a:pt x="975" y="360"/>
                  </a:lnTo>
                  <a:lnTo>
                    <a:pt x="960" y="360"/>
                  </a:lnTo>
                  <a:lnTo>
                    <a:pt x="960" y="375"/>
                  </a:lnTo>
                  <a:lnTo>
                    <a:pt x="945" y="375"/>
                  </a:lnTo>
                  <a:lnTo>
                    <a:pt x="930" y="390"/>
                  </a:lnTo>
                  <a:lnTo>
                    <a:pt x="915" y="390"/>
                  </a:lnTo>
                  <a:lnTo>
                    <a:pt x="915" y="405"/>
                  </a:lnTo>
                  <a:lnTo>
                    <a:pt x="885" y="405"/>
                  </a:lnTo>
                  <a:lnTo>
                    <a:pt x="885" y="420"/>
                  </a:lnTo>
                  <a:lnTo>
                    <a:pt x="870" y="420"/>
                  </a:lnTo>
                  <a:lnTo>
                    <a:pt x="855" y="435"/>
                  </a:lnTo>
                  <a:lnTo>
                    <a:pt x="840" y="435"/>
                  </a:lnTo>
                  <a:lnTo>
                    <a:pt x="840" y="450"/>
                  </a:lnTo>
                  <a:lnTo>
                    <a:pt x="825" y="450"/>
                  </a:lnTo>
                  <a:lnTo>
                    <a:pt x="810" y="465"/>
                  </a:lnTo>
                  <a:lnTo>
                    <a:pt x="795" y="465"/>
                  </a:lnTo>
                  <a:lnTo>
                    <a:pt x="795" y="480"/>
                  </a:lnTo>
                  <a:lnTo>
                    <a:pt x="765" y="480"/>
                  </a:lnTo>
                  <a:lnTo>
                    <a:pt x="765" y="495"/>
                  </a:lnTo>
                  <a:lnTo>
                    <a:pt x="750" y="495"/>
                  </a:lnTo>
                  <a:lnTo>
                    <a:pt x="750" y="510"/>
                  </a:lnTo>
                  <a:lnTo>
                    <a:pt x="720" y="510"/>
                  </a:lnTo>
                  <a:lnTo>
                    <a:pt x="720" y="525"/>
                  </a:lnTo>
                  <a:lnTo>
                    <a:pt x="705" y="525"/>
                  </a:lnTo>
                  <a:lnTo>
                    <a:pt x="690" y="540"/>
                  </a:lnTo>
                  <a:lnTo>
                    <a:pt x="675" y="540"/>
                  </a:lnTo>
                  <a:lnTo>
                    <a:pt x="675" y="555"/>
                  </a:lnTo>
                  <a:lnTo>
                    <a:pt x="660" y="555"/>
                  </a:lnTo>
                  <a:lnTo>
                    <a:pt x="645" y="570"/>
                  </a:lnTo>
                  <a:lnTo>
                    <a:pt x="630" y="570"/>
                  </a:lnTo>
                  <a:lnTo>
                    <a:pt x="615" y="585"/>
                  </a:lnTo>
                  <a:lnTo>
                    <a:pt x="585" y="585"/>
                  </a:lnTo>
                  <a:lnTo>
                    <a:pt x="585" y="600"/>
                  </a:lnTo>
                  <a:lnTo>
                    <a:pt x="570" y="600"/>
                  </a:lnTo>
                  <a:lnTo>
                    <a:pt x="570" y="585"/>
                  </a:lnTo>
                  <a:lnTo>
                    <a:pt x="540" y="585"/>
                  </a:lnTo>
                  <a:lnTo>
                    <a:pt x="540" y="570"/>
                  </a:lnTo>
                  <a:lnTo>
                    <a:pt x="510" y="570"/>
                  </a:lnTo>
                  <a:lnTo>
                    <a:pt x="510" y="555"/>
                  </a:lnTo>
                  <a:lnTo>
                    <a:pt x="495" y="555"/>
                  </a:lnTo>
                  <a:lnTo>
                    <a:pt x="480" y="540"/>
                  </a:lnTo>
                  <a:lnTo>
                    <a:pt x="465" y="540"/>
                  </a:lnTo>
                  <a:lnTo>
                    <a:pt x="465" y="525"/>
                  </a:lnTo>
                  <a:lnTo>
                    <a:pt x="435" y="525"/>
                  </a:lnTo>
                  <a:lnTo>
                    <a:pt x="435" y="510"/>
                  </a:lnTo>
                  <a:lnTo>
                    <a:pt x="420" y="510"/>
                  </a:lnTo>
                  <a:lnTo>
                    <a:pt x="405" y="495"/>
                  </a:lnTo>
                  <a:lnTo>
                    <a:pt x="390" y="495"/>
                  </a:lnTo>
                  <a:lnTo>
                    <a:pt x="390" y="480"/>
                  </a:lnTo>
                  <a:lnTo>
                    <a:pt x="375" y="480"/>
                  </a:lnTo>
                  <a:lnTo>
                    <a:pt x="375" y="465"/>
                  </a:lnTo>
                  <a:lnTo>
                    <a:pt x="360" y="465"/>
                  </a:lnTo>
                  <a:lnTo>
                    <a:pt x="345" y="450"/>
                  </a:lnTo>
                  <a:lnTo>
                    <a:pt x="330" y="450"/>
                  </a:lnTo>
                  <a:lnTo>
                    <a:pt x="330" y="435"/>
                  </a:lnTo>
                  <a:lnTo>
                    <a:pt x="315" y="435"/>
                  </a:lnTo>
                  <a:lnTo>
                    <a:pt x="270" y="390"/>
                  </a:lnTo>
                  <a:lnTo>
                    <a:pt x="255" y="390"/>
                  </a:lnTo>
                  <a:lnTo>
                    <a:pt x="255" y="375"/>
                  </a:lnTo>
                  <a:lnTo>
                    <a:pt x="240" y="375"/>
                  </a:lnTo>
                  <a:lnTo>
                    <a:pt x="225" y="360"/>
                  </a:lnTo>
                  <a:lnTo>
                    <a:pt x="225" y="405"/>
                  </a:lnTo>
                  <a:lnTo>
                    <a:pt x="240" y="420"/>
                  </a:lnTo>
                  <a:lnTo>
                    <a:pt x="255" y="420"/>
                  </a:lnTo>
                  <a:lnTo>
                    <a:pt x="255" y="435"/>
                  </a:lnTo>
                  <a:lnTo>
                    <a:pt x="270" y="435"/>
                  </a:lnTo>
                  <a:lnTo>
                    <a:pt x="270" y="450"/>
                  </a:lnTo>
                  <a:lnTo>
                    <a:pt x="300" y="450"/>
                  </a:lnTo>
                  <a:lnTo>
                    <a:pt x="300" y="465"/>
                  </a:lnTo>
                  <a:lnTo>
                    <a:pt x="315" y="465"/>
                  </a:lnTo>
                  <a:lnTo>
                    <a:pt x="345" y="495"/>
                  </a:lnTo>
                  <a:lnTo>
                    <a:pt x="360" y="495"/>
                  </a:lnTo>
                  <a:lnTo>
                    <a:pt x="360" y="510"/>
                  </a:lnTo>
                  <a:lnTo>
                    <a:pt x="375" y="510"/>
                  </a:lnTo>
                  <a:lnTo>
                    <a:pt x="375" y="525"/>
                  </a:lnTo>
                  <a:lnTo>
                    <a:pt x="405" y="525"/>
                  </a:lnTo>
                  <a:lnTo>
                    <a:pt x="405" y="540"/>
                  </a:lnTo>
                  <a:lnTo>
                    <a:pt x="420" y="540"/>
                  </a:lnTo>
                  <a:lnTo>
                    <a:pt x="435" y="555"/>
                  </a:lnTo>
                  <a:lnTo>
                    <a:pt x="450" y="555"/>
                  </a:lnTo>
                  <a:lnTo>
                    <a:pt x="450" y="570"/>
                  </a:lnTo>
                  <a:lnTo>
                    <a:pt x="465" y="570"/>
                  </a:lnTo>
                  <a:lnTo>
                    <a:pt x="480" y="585"/>
                  </a:lnTo>
                  <a:lnTo>
                    <a:pt x="495" y="585"/>
                  </a:lnTo>
                  <a:lnTo>
                    <a:pt x="510" y="600"/>
                  </a:lnTo>
                  <a:lnTo>
                    <a:pt x="525" y="600"/>
                  </a:lnTo>
                  <a:lnTo>
                    <a:pt x="525" y="615"/>
                  </a:lnTo>
                  <a:lnTo>
                    <a:pt x="555" y="615"/>
                  </a:lnTo>
                  <a:lnTo>
                    <a:pt x="570" y="630"/>
                  </a:lnTo>
                  <a:lnTo>
                    <a:pt x="600" y="630"/>
                  </a:lnTo>
                  <a:lnTo>
                    <a:pt x="600" y="615"/>
                  </a:lnTo>
                  <a:lnTo>
                    <a:pt x="630" y="615"/>
                  </a:lnTo>
                  <a:lnTo>
                    <a:pt x="660" y="585"/>
                  </a:lnTo>
                  <a:lnTo>
                    <a:pt x="690" y="585"/>
                  </a:lnTo>
                  <a:lnTo>
                    <a:pt x="690" y="570"/>
                  </a:lnTo>
                  <a:lnTo>
                    <a:pt x="705" y="570"/>
                  </a:lnTo>
                  <a:lnTo>
                    <a:pt x="720" y="555"/>
                  </a:lnTo>
                  <a:lnTo>
                    <a:pt x="735" y="555"/>
                  </a:lnTo>
                  <a:lnTo>
                    <a:pt x="765" y="525"/>
                  </a:lnTo>
                  <a:lnTo>
                    <a:pt x="780" y="525"/>
                  </a:lnTo>
                  <a:lnTo>
                    <a:pt x="795" y="510"/>
                  </a:lnTo>
                  <a:lnTo>
                    <a:pt x="810" y="510"/>
                  </a:lnTo>
                  <a:lnTo>
                    <a:pt x="840" y="480"/>
                  </a:lnTo>
                  <a:lnTo>
                    <a:pt x="855" y="480"/>
                  </a:lnTo>
                  <a:lnTo>
                    <a:pt x="855" y="465"/>
                  </a:lnTo>
                  <a:lnTo>
                    <a:pt x="870" y="465"/>
                  </a:lnTo>
                  <a:lnTo>
                    <a:pt x="885" y="450"/>
                  </a:lnTo>
                  <a:lnTo>
                    <a:pt x="900" y="450"/>
                  </a:lnTo>
                  <a:lnTo>
                    <a:pt x="930" y="420"/>
                  </a:lnTo>
                  <a:lnTo>
                    <a:pt x="945" y="420"/>
                  </a:lnTo>
                  <a:lnTo>
                    <a:pt x="960" y="405"/>
                  </a:lnTo>
                  <a:lnTo>
                    <a:pt x="975" y="405"/>
                  </a:lnTo>
                  <a:lnTo>
                    <a:pt x="975" y="390"/>
                  </a:lnTo>
                  <a:lnTo>
                    <a:pt x="990" y="390"/>
                  </a:lnTo>
                  <a:lnTo>
                    <a:pt x="1005" y="375"/>
                  </a:lnTo>
                  <a:lnTo>
                    <a:pt x="1020" y="375"/>
                  </a:lnTo>
                  <a:lnTo>
                    <a:pt x="1050" y="345"/>
                  </a:lnTo>
                  <a:lnTo>
                    <a:pt x="1065" y="345"/>
                  </a:lnTo>
                  <a:lnTo>
                    <a:pt x="1065" y="330"/>
                  </a:lnTo>
                  <a:lnTo>
                    <a:pt x="1080" y="330"/>
                  </a:lnTo>
                  <a:lnTo>
                    <a:pt x="1110" y="300"/>
                  </a:lnTo>
                  <a:lnTo>
                    <a:pt x="1125" y="300"/>
                  </a:lnTo>
                  <a:lnTo>
                    <a:pt x="1140" y="285"/>
                  </a:lnTo>
                  <a:lnTo>
                    <a:pt x="1155" y="285"/>
                  </a:lnTo>
                  <a:lnTo>
                    <a:pt x="1155" y="270"/>
                  </a:lnTo>
                  <a:lnTo>
                    <a:pt x="1170" y="270"/>
                  </a:lnTo>
                  <a:lnTo>
                    <a:pt x="1170" y="255"/>
                  </a:lnTo>
                  <a:lnTo>
                    <a:pt x="1200" y="255"/>
                  </a:lnTo>
                  <a:lnTo>
                    <a:pt x="1200" y="240"/>
                  </a:lnTo>
                  <a:lnTo>
                    <a:pt x="1215" y="240"/>
                  </a:lnTo>
                  <a:lnTo>
                    <a:pt x="1215" y="225"/>
                  </a:lnTo>
                  <a:lnTo>
                    <a:pt x="1230" y="225"/>
                  </a:lnTo>
                  <a:lnTo>
                    <a:pt x="1245" y="210"/>
                  </a:lnTo>
                  <a:lnTo>
                    <a:pt x="1260" y="210"/>
                  </a:lnTo>
                  <a:lnTo>
                    <a:pt x="1260" y="165"/>
                  </a:lnTo>
                  <a:lnTo>
                    <a:pt x="1275" y="165"/>
                  </a:lnTo>
                  <a:lnTo>
                    <a:pt x="1275" y="3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Freeform 81"/>
            <p:cNvSpPr>
              <a:spLocks/>
            </p:cNvSpPr>
            <p:nvPr/>
          </p:nvSpPr>
          <p:spPr bwMode="auto">
            <a:xfrm>
              <a:off x="2535" y="738"/>
              <a:ext cx="615" cy="420"/>
            </a:xfrm>
            <a:custGeom>
              <a:avLst/>
              <a:gdLst>
                <a:gd name="T0" fmla="+- 0 3150 2535"/>
                <a:gd name="T1" fmla="*/ T0 w 615"/>
                <a:gd name="T2" fmla="+- 0 738 738"/>
                <a:gd name="T3" fmla="*/ 738 h 420"/>
                <a:gd name="T4" fmla="+- 0 3075 2535"/>
                <a:gd name="T5" fmla="*/ T4 w 615"/>
                <a:gd name="T6" fmla="+- 0 798 738"/>
                <a:gd name="T7" fmla="*/ 798 h 420"/>
                <a:gd name="T8" fmla="+- 0 2955 2535"/>
                <a:gd name="T9" fmla="*/ T8 w 615"/>
                <a:gd name="T10" fmla="+- 0 888 738"/>
                <a:gd name="T11" fmla="*/ 888 h 420"/>
                <a:gd name="T12" fmla="+- 0 2805 2535"/>
                <a:gd name="T13" fmla="*/ T12 w 615"/>
                <a:gd name="T14" fmla="+- 0 978 738"/>
                <a:gd name="T15" fmla="*/ 978 h 420"/>
                <a:gd name="T16" fmla="+- 0 2700 2535"/>
                <a:gd name="T17" fmla="*/ T16 w 615"/>
                <a:gd name="T18" fmla="+- 0 1053 738"/>
                <a:gd name="T19" fmla="*/ 1053 h 420"/>
                <a:gd name="T20" fmla="+- 0 2580 2535"/>
                <a:gd name="T21" fmla="*/ T20 w 615"/>
                <a:gd name="T22" fmla="+- 0 1113 738"/>
                <a:gd name="T23" fmla="*/ 1113 h 420"/>
                <a:gd name="T24" fmla="+- 0 2550 2535"/>
                <a:gd name="T25" fmla="*/ T24 w 615"/>
                <a:gd name="T26" fmla="+- 0 1113 738"/>
                <a:gd name="T27" fmla="*/ 1113 h 420"/>
                <a:gd name="T28" fmla="+- 0 2535 2535"/>
                <a:gd name="T29" fmla="*/ T28 w 615"/>
                <a:gd name="T30" fmla="+- 0 1128 738"/>
                <a:gd name="T31" fmla="*/ 1128 h 420"/>
                <a:gd name="T32" fmla="+- 0 2535 2535"/>
                <a:gd name="T33" fmla="*/ T32 w 615"/>
                <a:gd name="T34" fmla="+- 0 1158 738"/>
                <a:gd name="T35" fmla="*/ 1158 h 420"/>
                <a:gd name="T36" fmla="+- 0 2595 2535"/>
                <a:gd name="T37" fmla="*/ T36 w 615"/>
                <a:gd name="T38" fmla="+- 0 1128 738"/>
                <a:gd name="T39" fmla="*/ 1128 h 420"/>
                <a:gd name="T40" fmla="+- 0 2715 2535"/>
                <a:gd name="T41" fmla="*/ T40 w 615"/>
                <a:gd name="T42" fmla="+- 0 1053 738"/>
                <a:gd name="T43" fmla="*/ 1053 h 420"/>
                <a:gd name="T44" fmla="+- 0 3075 2535"/>
                <a:gd name="T45" fmla="*/ T44 w 615"/>
                <a:gd name="T46" fmla="+- 0 813 738"/>
                <a:gd name="T47" fmla="*/ 813 h 420"/>
                <a:gd name="T48" fmla="+- 0 3150 2535"/>
                <a:gd name="T49" fmla="*/ T48 w 615"/>
                <a:gd name="T50" fmla="+- 0 738 738"/>
                <a:gd name="T51" fmla="*/ 738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15" h="420">
                  <a:moveTo>
                    <a:pt x="615" y="0"/>
                  </a:moveTo>
                  <a:lnTo>
                    <a:pt x="540" y="60"/>
                  </a:lnTo>
                  <a:lnTo>
                    <a:pt x="420" y="150"/>
                  </a:lnTo>
                  <a:lnTo>
                    <a:pt x="270" y="240"/>
                  </a:lnTo>
                  <a:lnTo>
                    <a:pt x="165" y="315"/>
                  </a:lnTo>
                  <a:lnTo>
                    <a:pt x="45" y="375"/>
                  </a:lnTo>
                  <a:lnTo>
                    <a:pt x="15" y="375"/>
                  </a:lnTo>
                  <a:lnTo>
                    <a:pt x="0" y="390"/>
                  </a:lnTo>
                  <a:lnTo>
                    <a:pt x="0" y="420"/>
                  </a:lnTo>
                  <a:lnTo>
                    <a:pt x="60" y="390"/>
                  </a:lnTo>
                  <a:lnTo>
                    <a:pt x="180" y="315"/>
                  </a:lnTo>
                  <a:lnTo>
                    <a:pt x="540" y="75"/>
                  </a:lnTo>
                  <a:lnTo>
                    <a:pt x="615" y="0"/>
                  </a:lnTo>
                  <a:close/>
                </a:path>
              </a:pathLst>
            </a:custGeom>
            <a:solidFill>
              <a:srgbClr val="9453A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83" name="Picture 8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45" y="723"/>
              <a:ext cx="120" cy="120"/>
            </a:xfrm>
            <a:prstGeom prst="rect">
              <a:avLst/>
            </a:prstGeom>
            <a:noFill/>
            <a:extLst>
              <a:ext uri="{909E8E84-426E-40DD-AFC4-6F175D3DCCD1}">
                <a14:hiddenFill xmlns:a14="http://schemas.microsoft.com/office/drawing/2010/main">
                  <a:solidFill>
                    <a:srgbClr val="FFFFFF"/>
                  </a:solidFill>
                </a14:hiddenFill>
              </a:ext>
            </a:extLst>
          </p:spPr>
        </p:pic>
        <p:sp>
          <p:nvSpPr>
            <p:cNvPr id="84" name="Freeform 83"/>
            <p:cNvSpPr>
              <a:spLocks/>
            </p:cNvSpPr>
            <p:nvPr/>
          </p:nvSpPr>
          <p:spPr bwMode="auto">
            <a:xfrm>
              <a:off x="1995" y="738"/>
              <a:ext cx="510" cy="420"/>
            </a:xfrm>
            <a:custGeom>
              <a:avLst/>
              <a:gdLst>
                <a:gd name="T0" fmla="+- 0 1995 1995"/>
                <a:gd name="T1" fmla="*/ T0 w 510"/>
                <a:gd name="T2" fmla="+- 0 738 738"/>
                <a:gd name="T3" fmla="*/ 738 h 420"/>
                <a:gd name="T4" fmla="+- 0 2130 1995"/>
                <a:gd name="T5" fmla="*/ T4 w 510"/>
                <a:gd name="T6" fmla="+- 0 873 738"/>
                <a:gd name="T7" fmla="*/ 873 h 420"/>
                <a:gd name="T8" fmla="+- 0 2190 1995"/>
                <a:gd name="T9" fmla="*/ T8 w 510"/>
                <a:gd name="T10" fmla="+- 0 948 738"/>
                <a:gd name="T11" fmla="*/ 948 h 420"/>
                <a:gd name="T12" fmla="+- 0 2295 1995"/>
                <a:gd name="T13" fmla="*/ T12 w 510"/>
                <a:gd name="T14" fmla="+- 0 1023 738"/>
                <a:gd name="T15" fmla="*/ 1023 h 420"/>
                <a:gd name="T16" fmla="+- 0 2370 1995"/>
                <a:gd name="T17" fmla="*/ T16 w 510"/>
                <a:gd name="T18" fmla="+- 0 1083 738"/>
                <a:gd name="T19" fmla="*/ 1083 h 420"/>
                <a:gd name="T20" fmla="+- 0 2445 1995"/>
                <a:gd name="T21" fmla="*/ T20 w 510"/>
                <a:gd name="T22" fmla="+- 0 1128 738"/>
                <a:gd name="T23" fmla="*/ 1128 h 420"/>
                <a:gd name="T24" fmla="+- 0 2505 1995"/>
                <a:gd name="T25" fmla="*/ T24 w 510"/>
                <a:gd name="T26" fmla="+- 0 1158 738"/>
                <a:gd name="T27" fmla="*/ 1158 h 420"/>
                <a:gd name="T28" fmla="+- 0 2505 1995"/>
                <a:gd name="T29" fmla="*/ T28 w 510"/>
                <a:gd name="T30" fmla="+- 0 1113 738"/>
                <a:gd name="T31" fmla="*/ 1113 h 420"/>
                <a:gd name="T32" fmla="+- 0 2490 1995"/>
                <a:gd name="T33" fmla="*/ T32 w 510"/>
                <a:gd name="T34" fmla="+- 0 1113 738"/>
                <a:gd name="T35" fmla="*/ 1113 h 420"/>
                <a:gd name="T36" fmla="+- 0 2430 1995"/>
                <a:gd name="T37" fmla="*/ T36 w 510"/>
                <a:gd name="T38" fmla="+- 0 1083 738"/>
                <a:gd name="T39" fmla="*/ 1083 h 420"/>
                <a:gd name="T40" fmla="+- 0 2340 1995"/>
                <a:gd name="T41" fmla="*/ T40 w 510"/>
                <a:gd name="T42" fmla="+- 0 1008 738"/>
                <a:gd name="T43" fmla="*/ 1008 h 420"/>
                <a:gd name="T44" fmla="+- 0 2235 1995"/>
                <a:gd name="T45" fmla="*/ T44 w 510"/>
                <a:gd name="T46" fmla="+- 0 918 738"/>
                <a:gd name="T47" fmla="*/ 918 h 420"/>
                <a:gd name="T48" fmla="+- 0 2145 1995"/>
                <a:gd name="T49" fmla="*/ T48 w 510"/>
                <a:gd name="T50" fmla="+- 0 858 738"/>
                <a:gd name="T51" fmla="*/ 858 h 420"/>
                <a:gd name="T52" fmla="+- 0 2115 1995"/>
                <a:gd name="T53" fmla="*/ T52 w 510"/>
                <a:gd name="T54" fmla="+- 0 828 738"/>
                <a:gd name="T55" fmla="*/ 828 h 420"/>
                <a:gd name="T56" fmla="+- 0 2040 1995"/>
                <a:gd name="T57" fmla="*/ T56 w 510"/>
                <a:gd name="T58" fmla="+- 0 768 738"/>
                <a:gd name="T59" fmla="*/ 768 h 420"/>
                <a:gd name="T60" fmla="+- 0 1995 1995"/>
                <a:gd name="T61" fmla="*/ T60 w 510"/>
                <a:gd name="T62" fmla="+- 0 738 738"/>
                <a:gd name="T63" fmla="*/ 738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10" h="420">
                  <a:moveTo>
                    <a:pt x="0" y="0"/>
                  </a:moveTo>
                  <a:lnTo>
                    <a:pt x="135" y="135"/>
                  </a:lnTo>
                  <a:lnTo>
                    <a:pt x="195" y="210"/>
                  </a:lnTo>
                  <a:lnTo>
                    <a:pt x="300" y="285"/>
                  </a:lnTo>
                  <a:lnTo>
                    <a:pt x="375" y="345"/>
                  </a:lnTo>
                  <a:lnTo>
                    <a:pt x="450" y="390"/>
                  </a:lnTo>
                  <a:lnTo>
                    <a:pt x="510" y="420"/>
                  </a:lnTo>
                  <a:lnTo>
                    <a:pt x="510" y="375"/>
                  </a:lnTo>
                  <a:lnTo>
                    <a:pt x="495" y="375"/>
                  </a:lnTo>
                  <a:lnTo>
                    <a:pt x="435" y="345"/>
                  </a:lnTo>
                  <a:lnTo>
                    <a:pt x="345" y="270"/>
                  </a:lnTo>
                  <a:lnTo>
                    <a:pt x="240" y="180"/>
                  </a:lnTo>
                  <a:lnTo>
                    <a:pt x="150" y="120"/>
                  </a:lnTo>
                  <a:lnTo>
                    <a:pt x="120" y="90"/>
                  </a:lnTo>
                  <a:lnTo>
                    <a:pt x="45" y="3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AutoShape 117"/>
            <p:cNvSpPr>
              <a:spLocks/>
            </p:cNvSpPr>
            <p:nvPr/>
          </p:nvSpPr>
          <p:spPr bwMode="auto">
            <a:xfrm>
              <a:off x="1620" y="768"/>
              <a:ext cx="540" cy="420"/>
            </a:xfrm>
            <a:custGeom>
              <a:avLst/>
              <a:gdLst>
                <a:gd name="T0" fmla="+- 0 1740 1620"/>
                <a:gd name="T1" fmla="*/ T0 w 540"/>
                <a:gd name="T2" fmla="+- 0 1188 768"/>
                <a:gd name="T3" fmla="*/ 1188 h 420"/>
                <a:gd name="T4" fmla="+- 0 1905 1620"/>
                <a:gd name="T5" fmla="*/ T4 w 540"/>
                <a:gd name="T6" fmla="+- 0 1158 768"/>
                <a:gd name="T7" fmla="*/ 1158 h 420"/>
                <a:gd name="T8" fmla="+- 0 1905 1620"/>
                <a:gd name="T9" fmla="*/ T8 w 540"/>
                <a:gd name="T10" fmla="+- 0 1173 768"/>
                <a:gd name="T11" fmla="*/ 1173 h 420"/>
                <a:gd name="T12" fmla="+- 0 1695 1620"/>
                <a:gd name="T13" fmla="*/ T12 w 540"/>
                <a:gd name="T14" fmla="+- 0 1143 768"/>
                <a:gd name="T15" fmla="*/ 1143 h 420"/>
                <a:gd name="T16" fmla="+- 0 1755 1620"/>
                <a:gd name="T17" fmla="*/ T16 w 540"/>
                <a:gd name="T18" fmla="+- 0 1143 768"/>
                <a:gd name="T19" fmla="*/ 1143 h 420"/>
                <a:gd name="T20" fmla="+- 0 1845 1620"/>
                <a:gd name="T21" fmla="*/ T20 w 540"/>
                <a:gd name="T22" fmla="+- 0 1158 768"/>
                <a:gd name="T23" fmla="*/ 1158 h 420"/>
                <a:gd name="T24" fmla="+- 0 1710 1620"/>
                <a:gd name="T25" fmla="*/ T24 w 540"/>
                <a:gd name="T26" fmla="+- 0 1113 768"/>
                <a:gd name="T27" fmla="*/ 1113 h 420"/>
                <a:gd name="T28" fmla="+- 0 1680 1620"/>
                <a:gd name="T29" fmla="*/ T28 w 540"/>
                <a:gd name="T30" fmla="+- 0 1143 768"/>
                <a:gd name="T31" fmla="*/ 1143 h 420"/>
                <a:gd name="T32" fmla="+- 0 1710 1620"/>
                <a:gd name="T33" fmla="*/ T32 w 540"/>
                <a:gd name="T34" fmla="+- 0 1128 768"/>
                <a:gd name="T35" fmla="*/ 1128 h 420"/>
                <a:gd name="T36" fmla="+- 0 1920 1620"/>
                <a:gd name="T37" fmla="*/ T36 w 540"/>
                <a:gd name="T38" fmla="+- 0 1098 768"/>
                <a:gd name="T39" fmla="*/ 1098 h 420"/>
                <a:gd name="T40" fmla="+- 0 1905 1620"/>
                <a:gd name="T41" fmla="*/ T40 w 540"/>
                <a:gd name="T42" fmla="+- 0 1128 768"/>
                <a:gd name="T43" fmla="*/ 1128 h 420"/>
                <a:gd name="T44" fmla="+- 0 1950 1620"/>
                <a:gd name="T45" fmla="*/ T44 w 540"/>
                <a:gd name="T46" fmla="+- 0 1143 768"/>
                <a:gd name="T47" fmla="*/ 1143 h 420"/>
                <a:gd name="T48" fmla="+- 0 1965 1620"/>
                <a:gd name="T49" fmla="*/ T48 w 540"/>
                <a:gd name="T50" fmla="+- 0 1098 768"/>
                <a:gd name="T51" fmla="*/ 1098 h 420"/>
                <a:gd name="T52" fmla="+- 0 1650 1620"/>
                <a:gd name="T53" fmla="*/ T52 w 540"/>
                <a:gd name="T54" fmla="+- 0 1113 768"/>
                <a:gd name="T55" fmla="*/ 1113 h 420"/>
                <a:gd name="T56" fmla="+- 0 1680 1620"/>
                <a:gd name="T57" fmla="*/ T56 w 540"/>
                <a:gd name="T58" fmla="+- 0 1098 768"/>
                <a:gd name="T59" fmla="*/ 1098 h 420"/>
                <a:gd name="T60" fmla="+- 0 1935 1620"/>
                <a:gd name="T61" fmla="*/ T60 w 540"/>
                <a:gd name="T62" fmla="+- 0 1083 768"/>
                <a:gd name="T63" fmla="*/ 1083 h 420"/>
                <a:gd name="T64" fmla="+- 0 1980 1620"/>
                <a:gd name="T65" fmla="*/ T64 w 540"/>
                <a:gd name="T66" fmla="+- 0 1113 768"/>
                <a:gd name="T67" fmla="*/ 1113 h 420"/>
                <a:gd name="T68" fmla="+- 0 1665 1620"/>
                <a:gd name="T69" fmla="*/ T68 w 540"/>
                <a:gd name="T70" fmla="+- 0 1038 768"/>
                <a:gd name="T71" fmla="*/ 1038 h 420"/>
                <a:gd name="T72" fmla="+- 0 1665 1620"/>
                <a:gd name="T73" fmla="*/ T72 w 540"/>
                <a:gd name="T74" fmla="+- 0 1083 768"/>
                <a:gd name="T75" fmla="*/ 1083 h 420"/>
                <a:gd name="T76" fmla="+- 0 1950 1620"/>
                <a:gd name="T77" fmla="*/ T76 w 540"/>
                <a:gd name="T78" fmla="+- 0 1068 768"/>
                <a:gd name="T79" fmla="*/ 1068 h 420"/>
                <a:gd name="T80" fmla="+- 0 1980 1620"/>
                <a:gd name="T81" fmla="*/ T80 w 540"/>
                <a:gd name="T82" fmla="+- 0 1068 768"/>
                <a:gd name="T83" fmla="*/ 1068 h 420"/>
                <a:gd name="T84" fmla="+- 0 2085 1620"/>
                <a:gd name="T85" fmla="*/ T84 w 540"/>
                <a:gd name="T86" fmla="+- 0 1068 768"/>
                <a:gd name="T87" fmla="*/ 1068 h 420"/>
                <a:gd name="T88" fmla="+- 0 2130 1620"/>
                <a:gd name="T89" fmla="*/ T88 w 540"/>
                <a:gd name="T90" fmla="+- 0 1083 768"/>
                <a:gd name="T91" fmla="*/ 1083 h 420"/>
                <a:gd name="T92" fmla="+- 0 2100 1620"/>
                <a:gd name="T93" fmla="*/ T92 w 540"/>
                <a:gd name="T94" fmla="+- 0 843 768"/>
                <a:gd name="T95" fmla="*/ 843 h 420"/>
                <a:gd name="T96" fmla="+- 0 2115 1620"/>
                <a:gd name="T97" fmla="*/ T96 w 540"/>
                <a:gd name="T98" fmla="+- 0 888 768"/>
                <a:gd name="T99" fmla="*/ 888 h 420"/>
                <a:gd name="T100" fmla="+- 0 2115 1620"/>
                <a:gd name="T101" fmla="*/ T100 w 540"/>
                <a:gd name="T102" fmla="+- 0 1008 768"/>
                <a:gd name="T103" fmla="*/ 1008 h 420"/>
                <a:gd name="T104" fmla="+- 0 2100 1620"/>
                <a:gd name="T105" fmla="*/ T104 w 540"/>
                <a:gd name="T106" fmla="+- 0 1053 768"/>
                <a:gd name="T107" fmla="*/ 1053 h 420"/>
                <a:gd name="T108" fmla="+- 0 2160 1620"/>
                <a:gd name="T109" fmla="*/ T108 w 540"/>
                <a:gd name="T110" fmla="+- 0 1023 768"/>
                <a:gd name="T111" fmla="*/ 1023 h 420"/>
                <a:gd name="T112" fmla="+- 0 2145 1620"/>
                <a:gd name="T113" fmla="*/ T112 w 540"/>
                <a:gd name="T114" fmla="+- 0 873 768"/>
                <a:gd name="T115" fmla="*/ 873 h 420"/>
                <a:gd name="T116" fmla="+- 0 1695 1620"/>
                <a:gd name="T117" fmla="*/ T116 w 540"/>
                <a:gd name="T118" fmla="+- 0 843 768"/>
                <a:gd name="T119" fmla="*/ 843 h 420"/>
                <a:gd name="T120" fmla="+- 0 1635 1620"/>
                <a:gd name="T121" fmla="*/ T120 w 540"/>
                <a:gd name="T122" fmla="+- 0 873 768"/>
                <a:gd name="T123" fmla="*/ 873 h 420"/>
                <a:gd name="T124" fmla="+- 0 1620 1620"/>
                <a:gd name="T125" fmla="*/ T124 w 540"/>
                <a:gd name="T126" fmla="+- 0 1038 768"/>
                <a:gd name="T127" fmla="*/ 1038 h 420"/>
                <a:gd name="T128" fmla="+- 0 1665 1620"/>
                <a:gd name="T129" fmla="*/ T128 w 540"/>
                <a:gd name="T130" fmla="+- 0 903 768"/>
                <a:gd name="T131" fmla="*/ 903 h 420"/>
                <a:gd name="T132" fmla="+- 0 1680 1620"/>
                <a:gd name="T133" fmla="*/ T132 w 540"/>
                <a:gd name="T134" fmla="+- 0 858 768"/>
                <a:gd name="T135" fmla="*/ 858 h 420"/>
                <a:gd name="T136" fmla="+- 0 1710 1620"/>
                <a:gd name="T137" fmla="*/ T136 w 540"/>
                <a:gd name="T138" fmla="+- 0 828 768"/>
                <a:gd name="T139" fmla="*/ 828 h 420"/>
                <a:gd name="T140" fmla="+- 0 1710 1620"/>
                <a:gd name="T141" fmla="*/ T140 w 540"/>
                <a:gd name="T142" fmla="+- 0 843 768"/>
                <a:gd name="T143" fmla="*/ 843 h 420"/>
                <a:gd name="T144" fmla="+- 0 2085 1620"/>
                <a:gd name="T145" fmla="*/ T144 w 540"/>
                <a:gd name="T146" fmla="+- 0 828 768"/>
                <a:gd name="T147" fmla="*/ 828 h 420"/>
                <a:gd name="T148" fmla="+- 0 2115 1620"/>
                <a:gd name="T149" fmla="*/ T148 w 540"/>
                <a:gd name="T150" fmla="+- 0 828 768"/>
                <a:gd name="T151" fmla="*/ 828 h 420"/>
                <a:gd name="T152" fmla="+- 0 1680 1620"/>
                <a:gd name="T153" fmla="*/ T152 w 540"/>
                <a:gd name="T154" fmla="+- 0 828 768"/>
                <a:gd name="T155" fmla="*/ 828 h 420"/>
                <a:gd name="T156" fmla="+- 0 2100 1620"/>
                <a:gd name="T157" fmla="*/ T156 w 540"/>
                <a:gd name="T158" fmla="+- 0 813 768"/>
                <a:gd name="T159" fmla="*/ 813 h 420"/>
                <a:gd name="T160" fmla="+- 0 2100 1620"/>
                <a:gd name="T161" fmla="*/ T160 w 540"/>
                <a:gd name="T162" fmla="+- 0 828 768"/>
                <a:gd name="T163" fmla="*/ 828 h 420"/>
                <a:gd name="T164" fmla="+- 0 1695 1620"/>
                <a:gd name="T165" fmla="*/ T164 w 540"/>
                <a:gd name="T166" fmla="+- 0 798 768"/>
                <a:gd name="T167" fmla="*/ 798 h 420"/>
                <a:gd name="T168" fmla="+- 0 1770 1620"/>
                <a:gd name="T169" fmla="*/ T168 w 540"/>
                <a:gd name="T170" fmla="+- 0 798 768"/>
                <a:gd name="T171" fmla="*/ 798 h 420"/>
                <a:gd name="T172" fmla="+- 0 1935 1620"/>
                <a:gd name="T173" fmla="*/ T172 w 540"/>
                <a:gd name="T174" fmla="+- 0 813 768"/>
                <a:gd name="T175" fmla="*/ 813 h 420"/>
                <a:gd name="T176" fmla="+- 0 2070 1620"/>
                <a:gd name="T177" fmla="*/ T176 w 540"/>
                <a:gd name="T178" fmla="+- 0 783 768"/>
                <a:gd name="T179" fmla="*/ 783 h 420"/>
                <a:gd name="T180" fmla="+- 0 2085 1620"/>
                <a:gd name="T181" fmla="*/ T180 w 540"/>
                <a:gd name="T182" fmla="+- 0 798 768"/>
                <a:gd name="T183" fmla="*/ 798 h 420"/>
                <a:gd name="T184" fmla="+- 0 2085 1620"/>
                <a:gd name="T185" fmla="*/ T184 w 540"/>
                <a:gd name="T186" fmla="+- 0 813 768"/>
                <a:gd name="T187" fmla="*/ 813 h 420"/>
                <a:gd name="T188" fmla="+- 0 1755 1620"/>
                <a:gd name="T189" fmla="*/ T188 w 540"/>
                <a:gd name="T190" fmla="+- 0 768 768"/>
                <a:gd name="T191" fmla="*/ 768 h 420"/>
                <a:gd name="T192" fmla="+- 0 1725 1620"/>
                <a:gd name="T193" fmla="*/ T192 w 540"/>
                <a:gd name="T194" fmla="+- 0 798 768"/>
                <a:gd name="T195" fmla="*/ 798 h 4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40" h="420">
                  <a:moveTo>
                    <a:pt x="255" y="405"/>
                  </a:moveTo>
                  <a:lnTo>
                    <a:pt x="120" y="405"/>
                  </a:lnTo>
                  <a:lnTo>
                    <a:pt x="120" y="420"/>
                  </a:lnTo>
                  <a:lnTo>
                    <a:pt x="255" y="420"/>
                  </a:lnTo>
                  <a:lnTo>
                    <a:pt x="255" y="405"/>
                  </a:lnTo>
                  <a:close/>
                  <a:moveTo>
                    <a:pt x="285" y="390"/>
                  </a:moveTo>
                  <a:lnTo>
                    <a:pt x="90" y="390"/>
                  </a:lnTo>
                  <a:lnTo>
                    <a:pt x="90" y="405"/>
                  </a:lnTo>
                  <a:lnTo>
                    <a:pt x="285" y="405"/>
                  </a:lnTo>
                  <a:lnTo>
                    <a:pt x="285" y="390"/>
                  </a:lnTo>
                  <a:close/>
                  <a:moveTo>
                    <a:pt x="135" y="375"/>
                  </a:moveTo>
                  <a:lnTo>
                    <a:pt x="75" y="375"/>
                  </a:lnTo>
                  <a:lnTo>
                    <a:pt x="75" y="390"/>
                  </a:lnTo>
                  <a:lnTo>
                    <a:pt x="150" y="390"/>
                  </a:lnTo>
                  <a:lnTo>
                    <a:pt x="135" y="375"/>
                  </a:lnTo>
                  <a:close/>
                  <a:moveTo>
                    <a:pt x="315" y="375"/>
                  </a:moveTo>
                  <a:lnTo>
                    <a:pt x="240" y="375"/>
                  </a:lnTo>
                  <a:lnTo>
                    <a:pt x="225" y="390"/>
                  </a:lnTo>
                  <a:lnTo>
                    <a:pt x="315" y="390"/>
                  </a:lnTo>
                  <a:lnTo>
                    <a:pt x="315" y="375"/>
                  </a:lnTo>
                  <a:close/>
                  <a:moveTo>
                    <a:pt x="90" y="345"/>
                  </a:moveTo>
                  <a:lnTo>
                    <a:pt x="45" y="345"/>
                  </a:lnTo>
                  <a:lnTo>
                    <a:pt x="45" y="360"/>
                  </a:lnTo>
                  <a:lnTo>
                    <a:pt x="60" y="375"/>
                  </a:lnTo>
                  <a:lnTo>
                    <a:pt x="105" y="375"/>
                  </a:lnTo>
                  <a:lnTo>
                    <a:pt x="105" y="360"/>
                  </a:lnTo>
                  <a:lnTo>
                    <a:pt x="90" y="360"/>
                  </a:lnTo>
                  <a:lnTo>
                    <a:pt x="90" y="345"/>
                  </a:lnTo>
                  <a:close/>
                  <a:moveTo>
                    <a:pt x="345" y="330"/>
                  </a:moveTo>
                  <a:lnTo>
                    <a:pt x="300" y="330"/>
                  </a:lnTo>
                  <a:lnTo>
                    <a:pt x="300" y="345"/>
                  </a:lnTo>
                  <a:lnTo>
                    <a:pt x="285" y="345"/>
                  </a:lnTo>
                  <a:lnTo>
                    <a:pt x="285" y="360"/>
                  </a:lnTo>
                  <a:lnTo>
                    <a:pt x="270" y="360"/>
                  </a:lnTo>
                  <a:lnTo>
                    <a:pt x="270" y="375"/>
                  </a:lnTo>
                  <a:lnTo>
                    <a:pt x="330" y="375"/>
                  </a:lnTo>
                  <a:lnTo>
                    <a:pt x="330" y="360"/>
                  </a:lnTo>
                  <a:lnTo>
                    <a:pt x="345" y="345"/>
                  </a:lnTo>
                  <a:lnTo>
                    <a:pt x="345" y="330"/>
                  </a:lnTo>
                  <a:close/>
                  <a:moveTo>
                    <a:pt x="60" y="315"/>
                  </a:moveTo>
                  <a:lnTo>
                    <a:pt x="30" y="315"/>
                  </a:lnTo>
                  <a:lnTo>
                    <a:pt x="30" y="345"/>
                  </a:lnTo>
                  <a:lnTo>
                    <a:pt x="75" y="345"/>
                  </a:lnTo>
                  <a:lnTo>
                    <a:pt x="75" y="330"/>
                  </a:lnTo>
                  <a:lnTo>
                    <a:pt x="60" y="330"/>
                  </a:lnTo>
                  <a:lnTo>
                    <a:pt x="60" y="315"/>
                  </a:lnTo>
                  <a:close/>
                  <a:moveTo>
                    <a:pt x="495" y="315"/>
                  </a:moveTo>
                  <a:lnTo>
                    <a:pt x="315" y="315"/>
                  </a:lnTo>
                  <a:lnTo>
                    <a:pt x="315" y="330"/>
                  </a:lnTo>
                  <a:lnTo>
                    <a:pt x="360" y="330"/>
                  </a:lnTo>
                  <a:lnTo>
                    <a:pt x="360" y="345"/>
                  </a:lnTo>
                  <a:lnTo>
                    <a:pt x="465" y="345"/>
                  </a:lnTo>
                  <a:lnTo>
                    <a:pt x="495" y="315"/>
                  </a:lnTo>
                  <a:close/>
                  <a:moveTo>
                    <a:pt x="45" y="270"/>
                  </a:moveTo>
                  <a:lnTo>
                    <a:pt x="15" y="270"/>
                  </a:lnTo>
                  <a:lnTo>
                    <a:pt x="15" y="315"/>
                  </a:lnTo>
                  <a:lnTo>
                    <a:pt x="45" y="315"/>
                  </a:lnTo>
                  <a:lnTo>
                    <a:pt x="45" y="270"/>
                  </a:lnTo>
                  <a:close/>
                  <a:moveTo>
                    <a:pt x="360" y="300"/>
                  </a:moveTo>
                  <a:lnTo>
                    <a:pt x="330" y="300"/>
                  </a:lnTo>
                  <a:lnTo>
                    <a:pt x="330" y="315"/>
                  </a:lnTo>
                  <a:lnTo>
                    <a:pt x="375" y="315"/>
                  </a:lnTo>
                  <a:lnTo>
                    <a:pt x="360" y="300"/>
                  </a:lnTo>
                  <a:close/>
                  <a:moveTo>
                    <a:pt x="510" y="285"/>
                  </a:moveTo>
                  <a:lnTo>
                    <a:pt x="465" y="285"/>
                  </a:lnTo>
                  <a:lnTo>
                    <a:pt x="465" y="300"/>
                  </a:lnTo>
                  <a:lnTo>
                    <a:pt x="450" y="300"/>
                  </a:lnTo>
                  <a:lnTo>
                    <a:pt x="450" y="315"/>
                  </a:lnTo>
                  <a:lnTo>
                    <a:pt x="510" y="315"/>
                  </a:lnTo>
                  <a:lnTo>
                    <a:pt x="510" y="285"/>
                  </a:lnTo>
                  <a:close/>
                  <a:moveTo>
                    <a:pt x="510" y="75"/>
                  </a:moveTo>
                  <a:lnTo>
                    <a:pt x="480" y="75"/>
                  </a:lnTo>
                  <a:lnTo>
                    <a:pt x="480" y="105"/>
                  </a:lnTo>
                  <a:lnTo>
                    <a:pt x="495" y="105"/>
                  </a:lnTo>
                  <a:lnTo>
                    <a:pt x="495" y="120"/>
                  </a:lnTo>
                  <a:lnTo>
                    <a:pt x="510" y="135"/>
                  </a:lnTo>
                  <a:lnTo>
                    <a:pt x="510" y="240"/>
                  </a:lnTo>
                  <a:lnTo>
                    <a:pt x="495" y="240"/>
                  </a:lnTo>
                  <a:lnTo>
                    <a:pt x="495" y="270"/>
                  </a:lnTo>
                  <a:lnTo>
                    <a:pt x="480" y="270"/>
                  </a:lnTo>
                  <a:lnTo>
                    <a:pt x="480" y="285"/>
                  </a:lnTo>
                  <a:lnTo>
                    <a:pt x="525" y="285"/>
                  </a:lnTo>
                  <a:lnTo>
                    <a:pt x="525" y="255"/>
                  </a:lnTo>
                  <a:lnTo>
                    <a:pt x="540" y="255"/>
                  </a:lnTo>
                  <a:lnTo>
                    <a:pt x="540" y="135"/>
                  </a:lnTo>
                  <a:lnTo>
                    <a:pt x="525" y="120"/>
                  </a:lnTo>
                  <a:lnTo>
                    <a:pt x="525" y="105"/>
                  </a:lnTo>
                  <a:lnTo>
                    <a:pt x="510" y="90"/>
                  </a:lnTo>
                  <a:lnTo>
                    <a:pt x="510" y="75"/>
                  </a:lnTo>
                  <a:close/>
                  <a:moveTo>
                    <a:pt x="75" y="75"/>
                  </a:moveTo>
                  <a:lnTo>
                    <a:pt x="30" y="75"/>
                  </a:lnTo>
                  <a:lnTo>
                    <a:pt x="30" y="90"/>
                  </a:lnTo>
                  <a:lnTo>
                    <a:pt x="15" y="105"/>
                  </a:lnTo>
                  <a:lnTo>
                    <a:pt x="15" y="135"/>
                  </a:lnTo>
                  <a:lnTo>
                    <a:pt x="0" y="135"/>
                  </a:lnTo>
                  <a:lnTo>
                    <a:pt x="0" y="270"/>
                  </a:lnTo>
                  <a:lnTo>
                    <a:pt x="30" y="270"/>
                  </a:lnTo>
                  <a:lnTo>
                    <a:pt x="30" y="150"/>
                  </a:lnTo>
                  <a:lnTo>
                    <a:pt x="45" y="135"/>
                  </a:lnTo>
                  <a:lnTo>
                    <a:pt x="45" y="120"/>
                  </a:lnTo>
                  <a:lnTo>
                    <a:pt x="60" y="105"/>
                  </a:lnTo>
                  <a:lnTo>
                    <a:pt x="60" y="90"/>
                  </a:lnTo>
                  <a:lnTo>
                    <a:pt x="75" y="90"/>
                  </a:lnTo>
                  <a:lnTo>
                    <a:pt x="75" y="75"/>
                  </a:lnTo>
                  <a:close/>
                  <a:moveTo>
                    <a:pt x="90" y="60"/>
                  </a:moveTo>
                  <a:lnTo>
                    <a:pt x="45" y="60"/>
                  </a:lnTo>
                  <a:lnTo>
                    <a:pt x="45" y="75"/>
                  </a:lnTo>
                  <a:lnTo>
                    <a:pt x="90" y="75"/>
                  </a:lnTo>
                  <a:lnTo>
                    <a:pt x="90" y="60"/>
                  </a:lnTo>
                  <a:close/>
                  <a:moveTo>
                    <a:pt x="495" y="60"/>
                  </a:moveTo>
                  <a:lnTo>
                    <a:pt x="465" y="60"/>
                  </a:lnTo>
                  <a:lnTo>
                    <a:pt x="465" y="75"/>
                  </a:lnTo>
                  <a:lnTo>
                    <a:pt x="495" y="75"/>
                  </a:lnTo>
                  <a:lnTo>
                    <a:pt x="495" y="60"/>
                  </a:lnTo>
                  <a:close/>
                  <a:moveTo>
                    <a:pt x="120" y="45"/>
                  </a:moveTo>
                  <a:lnTo>
                    <a:pt x="60" y="45"/>
                  </a:lnTo>
                  <a:lnTo>
                    <a:pt x="60" y="60"/>
                  </a:lnTo>
                  <a:lnTo>
                    <a:pt x="120" y="60"/>
                  </a:lnTo>
                  <a:lnTo>
                    <a:pt x="120" y="45"/>
                  </a:lnTo>
                  <a:close/>
                  <a:moveTo>
                    <a:pt x="480" y="45"/>
                  </a:moveTo>
                  <a:lnTo>
                    <a:pt x="435" y="45"/>
                  </a:lnTo>
                  <a:lnTo>
                    <a:pt x="435" y="60"/>
                  </a:lnTo>
                  <a:lnTo>
                    <a:pt x="480" y="60"/>
                  </a:lnTo>
                  <a:lnTo>
                    <a:pt x="480" y="45"/>
                  </a:lnTo>
                  <a:close/>
                  <a:moveTo>
                    <a:pt x="150" y="30"/>
                  </a:moveTo>
                  <a:lnTo>
                    <a:pt x="75" y="30"/>
                  </a:lnTo>
                  <a:lnTo>
                    <a:pt x="75" y="45"/>
                  </a:lnTo>
                  <a:lnTo>
                    <a:pt x="150" y="45"/>
                  </a:lnTo>
                  <a:lnTo>
                    <a:pt x="150" y="30"/>
                  </a:lnTo>
                  <a:close/>
                  <a:moveTo>
                    <a:pt x="420" y="0"/>
                  </a:moveTo>
                  <a:lnTo>
                    <a:pt x="315" y="0"/>
                  </a:lnTo>
                  <a:lnTo>
                    <a:pt x="315" y="45"/>
                  </a:lnTo>
                  <a:lnTo>
                    <a:pt x="330" y="30"/>
                  </a:lnTo>
                  <a:lnTo>
                    <a:pt x="450" y="30"/>
                  </a:lnTo>
                  <a:lnTo>
                    <a:pt x="450" y="15"/>
                  </a:lnTo>
                  <a:lnTo>
                    <a:pt x="420" y="15"/>
                  </a:lnTo>
                  <a:lnTo>
                    <a:pt x="420" y="0"/>
                  </a:lnTo>
                  <a:close/>
                  <a:moveTo>
                    <a:pt x="465" y="30"/>
                  </a:moveTo>
                  <a:lnTo>
                    <a:pt x="405" y="30"/>
                  </a:lnTo>
                  <a:lnTo>
                    <a:pt x="405" y="45"/>
                  </a:lnTo>
                  <a:lnTo>
                    <a:pt x="465" y="45"/>
                  </a:lnTo>
                  <a:lnTo>
                    <a:pt x="465" y="30"/>
                  </a:lnTo>
                  <a:close/>
                  <a:moveTo>
                    <a:pt x="225" y="0"/>
                  </a:moveTo>
                  <a:lnTo>
                    <a:pt x="135" y="0"/>
                  </a:lnTo>
                  <a:lnTo>
                    <a:pt x="135" y="15"/>
                  </a:lnTo>
                  <a:lnTo>
                    <a:pt x="105" y="15"/>
                  </a:lnTo>
                  <a:lnTo>
                    <a:pt x="105" y="30"/>
                  </a:lnTo>
                  <a:lnTo>
                    <a:pt x="225" y="30"/>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86" name="Picture 8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60" y="888"/>
              <a:ext cx="330" cy="255"/>
            </a:xfrm>
            <a:prstGeom prst="rect">
              <a:avLst/>
            </a:prstGeom>
            <a:noFill/>
            <a:extLst>
              <a:ext uri="{909E8E84-426E-40DD-AFC4-6F175D3DCCD1}">
                <a14:hiddenFill xmlns:a14="http://schemas.microsoft.com/office/drawing/2010/main">
                  <a:solidFill>
                    <a:srgbClr val="FFFFFF"/>
                  </a:solidFill>
                </a14:hiddenFill>
              </a:ext>
            </a:extLst>
          </p:spPr>
        </p:pic>
        <p:sp>
          <p:nvSpPr>
            <p:cNvPr id="87" name="AutoShape 119"/>
            <p:cNvSpPr>
              <a:spLocks/>
            </p:cNvSpPr>
            <p:nvPr/>
          </p:nvSpPr>
          <p:spPr bwMode="auto">
            <a:xfrm>
              <a:off x="2235" y="333"/>
              <a:ext cx="750" cy="570"/>
            </a:xfrm>
            <a:custGeom>
              <a:avLst/>
              <a:gdLst>
                <a:gd name="T0" fmla="+- 0 2685 2235"/>
                <a:gd name="T1" fmla="*/ T0 w 750"/>
                <a:gd name="T2" fmla="+- 0 663 333"/>
                <a:gd name="T3" fmla="*/ 663 h 570"/>
                <a:gd name="T4" fmla="+- 0 2625 2235"/>
                <a:gd name="T5" fmla="*/ T4 w 750"/>
                <a:gd name="T6" fmla="+- 0 588 333"/>
                <a:gd name="T7" fmla="*/ 588 h 570"/>
                <a:gd name="T8" fmla="+- 0 2505 2235"/>
                <a:gd name="T9" fmla="*/ T8 w 750"/>
                <a:gd name="T10" fmla="+- 0 633 333"/>
                <a:gd name="T11" fmla="*/ 633 h 570"/>
                <a:gd name="T12" fmla="+- 0 2355 2235"/>
                <a:gd name="T13" fmla="*/ T12 w 750"/>
                <a:gd name="T14" fmla="+- 0 738 333"/>
                <a:gd name="T15" fmla="*/ 738 h 570"/>
                <a:gd name="T16" fmla="+- 0 2235 2235"/>
                <a:gd name="T17" fmla="*/ T16 w 750"/>
                <a:gd name="T18" fmla="+- 0 813 333"/>
                <a:gd name="T19" fmla="*/ 813 h 570"/>
                <a:gd name="T20" fmla="+- 0 2310 2235"/>
                <a:gd name="T21" fmla="*/ T20 w 750"/>
                <a:gd name="T22" fmla="+- 0 858 333"/>
                <a:gd name="T23" fmla="*/ 858 h 570"/>
                <a:gd name="T24" fmla="+- 0 2340 2235"/>
                <a:gd name="T25" fmla="*/ T24 w 750"/>
                <a:gd name="T26" fmla="+- 0 903 333"/>
                <a:gd name="T27" fmla="*/ 903 h 570"/>
                <a:gd name="T28" fmla="+- 0 2340 2235"/>
                <a:gd name="T29" fmla="*/ T28 w 750"/>
                <a:gd name="T30" fmla="+- 0 888 333"/>
                <a:gd name="T31" fmla="*/ 888 h 570"/>
                <a:gd name="T32" fmla="+- 0 2520 2235"/>
                <a:gd name="T33" fmla="*/ T32 w 750"/>
                <a:gd name="T34" fmla="+- 0 768 333"/>
                <a:gd name="T35" fmla="*/ 768 h 570"/>
                <a:gd name="T36" fmla="+- 0 2685 2235"/>
                <a:gd name="T37" fmla="*/ T36 w 750"/>
                <a:gd name="T38" fmla="+- 0 663 333"/>
                <a:gd name="T39" fmla="*/ 663 h 570"/>
                <a:gd name="T40" fmla="+- 0 2820 2235"/>
                <a:gd name="T41" fmla="*/ T40 w 750"/>
                <a:gd name="T42" fmla="+- 0 363 333"/>
                <a:gd name="T43" fmla="*/ 363 h 570"/>
                <a:gd name="T44" fmla="+- 0 2805 2235"/>
                <a:gd name="T45" fmla="*/ T44 w 750"/>
                <a:gd name="T46" fmla="+- 0 348 333"/>
                <a:gd name="T47" fmla="*/ 348 h 570"/>
                <a:gd name="T48" fmla="+- 0 2775 2235"/>
                <a:gd name="T49" fmla="*/ T48 w 750"/>
                <a:gd name="T50" fmla="+- 0 333 333"/>
                <a:gd name="T51" fmla="*/ 333 h 570"/>
                <a:gd name="T52" fmla="+- 0 2790 2235"/>
                <a:gd name="T53" fmla="*/ T52 w 750"/>
                <a:gd name="T54" fmla="+- 0 348 333"/>
                <a:gd name="T55" fmla="*/ 348 h 570"/>
                <a:gd name="T56" fmla="+- 0 2790 2235"/>
                <a:gd name="T57" fmla="*/ T56 w 750"/>
                <a:gd name="T58" fmla="+- 0 378 333"/>
                <a:gd name="T59" fmla="*/ 378 h 570"/>
                <a:gd name="T60" fmla="+- 0 2820 2235"/>
                <a:gd name="T61" fmla="*/ T60 w 750"/>
                <a:gd name="T62" fmla="+- 0 363 333"/>
                <a:gd name="T63" fmla="*/ 363 h 570"/>
                <a:gd name="T64" fmla="+- 0 2985 2235"/>
                <a:gd name="T65" fmla="*/ T64 w 750"/>
                <a:gd name="T66" fmla="+- 0 498 333"/>
                <a:gd name="T67" fmla="*/ 498 h 570"/>
                <a:gd name="T68" fmla="+- 0 2970 2235"/>
                <a:gd name="T69" fmla="*/ T68 w 750"/>
                <a:gd name="T70" fmla="+- 0 468 333"/>
                <a:gd name="T71" fmla="*/ 468 h 570"/>
                <a:gd name="T72" fmla="+- 0 2970 2235"/>
                <a:gd name="T73" fmla="*/ T72 w 750"/>
                <a:gd name="T74" fmla="+- 0 513 333"/>
                <a:gd name="T75" fmla="*/ 513 h 570"/>
                <a:gd name="T76" fmla="+- 0 2985 2235"/>
                <a:gd name="T77" fmla="*/ T76 w 750"/>
                <a:gd name="T78" fmla="+- 0 498 333"/>
                <a:gd name="T79" fmla="*/ 498 h 5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750" h="570">
                  <a:moveTo>
                    <a:pt x="450" y="330"/>
                  </a:moveTo>
                  <a:lnTo>
                    <a:pt x="390" y="255"/>
                  </a:lnTo>
                  <a:lnTo>
                    <a:pt x="270" y="300"/>
                  </a:lnTo>
                  <a:lnTo>
                    <a:pt x="120" y="405"/>
                  </a:lnTo>
                  <a:lnTo>
                    <a:pt x="0" y="480"/>
                  </a:lnTo>
                  <a:lnTo>
                    <a:pt x="75" y="525"/>
                  </a:lnTo>
                  <a:lnTo>
                    <a:pt x="105" y="570"/>
                  </a:lnTo>
                  <a:lnTo>
                    <a:pt x="105" y="555"/>
                  </a:lnTo>
                  <a:lnTo>
                    <a:pt x="285" y="435"/>
                  </a:lnTo>
                  <a:lnTo>
                    <a:pt x="450" y="330"/>
                  </a:lnTo>
                  <a:moveTo>
                    <a:pt x="585" y="30"/>
                  </a:moveTo>
                  <a:lnTo>
                    <a:pt x="570" y="15"/>
                  </a:lnTo>
                  <a:lnTo>
                    <a:pt x="540" y="0"/>
                  </a:lnTo>
                  <a:lnTo>
                    <a:pt x="555" y="15"/>
                  </a:lnTo>
                  <a:lnTo>
                    <a:pt x="555" y="45"/>
                  </a:lnTo>
                  <a:lnTo>
                    <a:pt x="585" y="30"/>
                  </a:lnTo>
                  <a:moveTo>
                    <a:pt x="750" y="165"/>
                  </a:moveTo>
                  <a:lnTo>
                    <a:pt x="735" y="135"/>
                  </a:lnTo>
                  <a:lnTo>
                    <a:pt x="735" y="180"/>
                  </a:lnTo>
                  <a:lnTo>
                    <a:pt x="750" y="165"/>
                  </a:lnTo>
                </a:path>
              </a:pathLst>
            </a:custGeom>
            <a:solidFill>
              <a:srgbClr val="D9BE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8" name="AutoShape 120"/>
            <p:cNvSpPr>
              <a:spLocks/>
            </p:cNvSpPr>
            <p:nvPr/>
          </p:nvSpPr>
          <p:spPr bwMode="auto">
            <a:xfrm>
              <a:off x="2430" y="-102"/>
              <a:ext cx="600" cy="195"/>
            </a:xfrm>
            <a:custGeom>
              <a:avLst/>
              <a:gdLst>
                <a:gd name="T0" fmla="+- 0 2505 2430"/>
                <a:gd name="T1" fmla="*/ T0 w 600"/>
                <a:gd name="T2" fmla="+- 0 -12 -102"/>
                <a:gd name="T3" fmla="*/ -12 h 195"/>
                <a:gd name="T4" fmla="+- 0 2475 2430"/>
                <a:gd name="T5" fmla="*/ T4 w 600"/>
                <a:gd name="T6" fmla="+- 0 -72 -102"/>
                <a:gd name="T7" fmla="*/ -72 h 195"/>
                <a:gd name="T8" fmla="+- 0 2445 2430"/>
                <a:gd name="T9" fmla="*/ T8 w 600"/>
                <a:gd name="T10" fmla="+- 0 -102 -102"/>
                <a:gd name="T11" fmla="*/ -102 h 195"/>
                <a:gd name="T12" fmla="+- 0 2430 2430"/>
                <a:gd name="T13" fmla="*/ T12 w 600"/>
                <a:gd name="T14" fmla="+- 0 -102 -102"/>
                <a:gd name="T15" fmla="*/ -102 h 195"/>
                <a:gd name="T16" fmla="+- 0 2445 2430"/>
                <a:gd name="T17" fmla="*/ T16 w 600"/>
                <a:gd name="T18" fmla="+- 0 -42 -102"/>
                <a:gd name="T19" fmla="*/ -42 h 195"/>
                <a:gd name="T20" fmla="+- 0 2460 2430"/>
                <a:gd name="T21" fmla="*/ T20 w 600"/>
                <a:gd name="T22" fmla="+- 0 48 -102"/>
                <a:gd name="T23" fmla="*/ 48 h 195"/>
                <a:gd name="T24" fmla="+- 0 2490 2430"/>
                <a:gd name="T25" fmla="*/ T24 w 600"/>
                <a:gd name="T26" fmla="+- 0 33 -102"/>
                <a:gd name="T27" fmla="*/ 33 h 195"/>
                <a:gd name="T28" fmla="+- 0 2490 2430"/>
                <a:gd name="T29" fmla="*/ T28 w 600"/>
                <a:gd name="T30" fmla="+- 0 3 -102"/>
                <a:gd name="T31" fmla="*/ 3 h 195"/>
                <a:gd name="T32" fmla="+- 0 2505 2430"/>
                <a:gd name="T33" fmla="*/ T32 w 600"/>
                <a:gd name="T34" fmla="+- 0 -12 -102"/>
                <a:gd name="T35" fmla="*/ -12 h 195"/>
                <a:gd name="T36" fmla="+- 0 2805 2430"/>
                <a:gd name="T37" fmla="*/ T36 w 600"/>
                <a:gd name="T38" fmla="+- 0 18 -102"/>
                <a:gd name="T39" fmla="*/ 18 h 195"/>
                <a:gd name="T40" fmla="+- 0 2775 2430"/>
                <a:gd name="T41" fmla="*/ T40 w 600"/>
                <a:gd name="T42" fmla="+- 0 3 -102"/>
                <a:gd name="T43" fmla="*/ 3 h 195"/>
                <a:gd name="T44" fmla="+- 0 2745 2430"/>
                <a:gd name="T45" fmla="*/ T44 w 600"/>
                <a:gd name="T46" fmla="+- 0 3 -102"/>
                <a:gd name="T47" fmla="*/ 3 h 195"/>
                <a:gd name="T48" fmla="+- 0 2685 2430"/>
                <a:gd name="T49" fmla="*/ T48 w 600"/>
                <a:gd name="T50" fmla="+- 0 -12 -102"/>
                <a:gd name="T51" fmla="*/ -12 h 195"/>
                <a:gd name="T52" fmla="+- 0 2655 2430"/>
                <a:gd name="T53" fmla="*/ T52 w 600"/>
                <a:gd name="T54" fmla="+- 0 -12 -102"/>
                <a:gd name="T55" fmla="*/ -12 h 195"/>
                <a:gd name="T56" fmla="+- 0 2610 2430"/>
                <a:gd name="T57" fmla="*/ T56 w 600"/>
                <a:gd name="T58" fmla="+- 0 3 -102"/>
                <a:gd name="T59" fmla="*/ 3 h 195"/>
                <a:gd name="T60" fmla="+- 0 2550 2430"/>
                <a:gd name="T61" fmla="*/ T60 w 600"/>
                <a:gd name="T62" fmla="+- 0 3 -102"/>
                <a:gd name="T63" fmla="*/ 3 h 195"/>
                <a:gd name="T64" fmla="+- 0 2580 2430"/>
                <a:gd name="T65" fmla="*/ T64 w 600"/>
                <a:gd name="T66" fmla="+- 0 18 -102"/>
                <a:gd name="T67" fmla="*/ 18 h 195"/>
                <a:gd name="T68" fmla="+- 0 2610 2430"/>
                <a:gd name="T69" fmla="*/ T68 w 600"/>
                <a:gd name="T70" fmla="+- 0 18 -102"/>
                <a:gd name="T71" fmla="*/ 18 h 195"/>
                <a:gd name="T72" fmla="+- 0 2655 2430"/>
                <a:gd name="T73" fmla="*/ T72 w 600"/>
                <a:gd name="T74" fmla="+- 0 33 -102"/>
                <a:gd name="T75" fmla="*/ 33 h 195"/>
                <a:gd name="T76" fmla="+- 0 2715 2430"/>
                <a:gd name="T77" fmla="*/ T76 w 600"/>
                <a:gd name="T78" fmla="+- 0 18 -102"/>
                <a:gd name="T79" fmla="*/ 18 h 195"/>
                <a:gd name="T80" fmla="+- 0 2805 2430"/>
                <a:gd name="T81" fmla="*/ T80 w 600"/>
                <a:gd name="T82" fmla="+- 0 18 -102"/>
                <a:gd name="T83" fmla="*/ 18 h 195"/>
                <a:gd name="T84" fmla="+- 0 3030 2430"/>
                <a:gd name="T85" fmla="*/ T84 w 600"/>
                <a:gd name="T86" fmla="+- 0 -27 -102"/>
                <a:gd name="T87" fmla="*/ -27 h 195"/>
                <a:gd name="T88" fmla="+- 0 3015 2430"/>
                <a:gd name="T89" fmla="*/ T88 w 600"/>
                <a:gd name="T90" fmla="+- 0 -72 -102"/>
                <a:gd name="T91" fmla="*/ -72 h 195"/>
                <a:gd name="T92" fmla="+- 0 3000 2430"/>
                <a:gd name="T93" fmla="*/ T92 w 600"/>
                <a:gd name="T94" fmla="+- 0 -87 -102"/>
                <a:gd name="T95" fmla="*/ -87 h 195"/>
                <a:gd name="T96" fmla="+- 0 2925 2430"/>
                <a:gd name="T97" fmla="*/ T96 w 600"/>
                <a:gd name="T98" fmla="+- 0 -87 -102"/>
                <a:gd name="T99" fmla="*/ -87 h 195"/>
                <a:gd name="T100" fmla="+- 0 2895 2430"/>
                <a:gd name="T101" fmla="*/ T100 w 600"/>
                <a:gd name="T102" fmla="+- 0 -72 -102"/>
                <a:gd name="T103" fmla="*/ -72 h 195"/>
                <a:gd name="T104" fmla="+- 0 2850 2430"/>
                <a:gd name="T105" fmla="*/ T104 w 600"/>
                <a:gd name="T106" fmla="+- 0 -27 -102"/>
                <a:gd name="T107" fmla="*/ -27 h 195"/>
                <a:gd name="T108" fmla="+- 0 2835 2430"/>
                <a:gd name="T109" fmla="*/ T108 w 600"/>
                <a:gd name="T110" fmla="+- 0 3 -102"/>
                <a:gd name="T111" fmla="*/ 3 h 195"/>
                <a:gd name="T112" fmla="+- 0 2835 2430"/>
                <a:gd name="T113" fmla="*/ T112 w 600"/>
                <a:gd name="T114" fmla="+- 0 33 -102"/>
                <a:gd name="T115" fmla="*/ 33 h 195"/>
                <a:gd name="T116" fmla="+- 0 2880 2430"/>
                <a:gd name="T117" fmla="*/ T116 w 600"/>
                <a:gd name="T118" fmla="+- 0 78 -102"/>
                <a:gd name="T119" fmla="*/ 78 h 195"/>
                <a:gd name="T120" fmla="+- 0 2925 2430"/>
                <a:gd name="T121" fmla="*/ T120 w 600"/>
                <a:gd name="T122" fmla="+- 0 93 -102"/>
                <a:gd name="T123" fmla="*/ 93 h 195"/>
                <a:gd name="T124" fmla="+- 0 2955 2430"/>
                <a:gd name="T125" fmla="*/ T124 w 600"/>
                <a:gd name="T126" fmla="+- 0 93 -102"/>
                <a:gd name="T127" fmla="*/ 93 h 195"/>
                <a:gd name="T128" fmla="+- 0 3000 2430"/>
                <a:gd name="T129" fmla="*/ T128 w 600"/>
                <a:gd name="T130" fmla="+- 0 78 -102"/>
                <a:gd name="T131" fmla="*/ 78 h 195"/>
                <a:gd name="T132" fmla="+- 0 3030 2430"/>
                <a:gd name="T133" fmla="*/ T132 w 600"/>
                <a:gd name="T134" fmla="+- 0 48 -102"/>
                <a:gd name="T135" fmla="*/ 48 h 195"/>
                <a:gd name="T136" fmla="+- 0 3030 2430"/>
                <a:gd name="T137" fmla="*/ T136 w 600"/>
                <a:gd name="T138" fmla="+- 0 -27 -102"/>
                <a:gd name="T139" fmla="*/ -27 h 1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00" h="195">
                  <a:moveTo>
                    <a:pt x="75" y="90"/>
                  </a:moveTo>
                  <a:lnTo>
                    <a:pt x="45" y="30"/>
                  </a:lnTo>
                  <a:lnTo>
                    <a:pt x="15" y="0"/>
                  </a:lnTo>
                  <a:lnTo>
                    <a:pt x="0" y="0"/>
                  </a:lnTo>
                  <a:lnTo>
                    <a:pt x="15" y="60"/>
                  </a:lnTo>
                  <a:lnTo>
                    <a:pt x="30" y="150"/>
                  </a:lnTo>
                  <a:lnTo>
                    <a:pt x="60" y="135"/>
                  </a:lnTo>
                  <a:lnTo>
                    <a:pt x="60" y="105"/>
                  </a:lnTo>
                  <a:lnTo>
                    <a:pt x="75" y="90"/>
                  </a:lnTo>
                  <a:moveTo>
                    <a:pt x="375" y="120"/>
                  </a:moveTo>
                  <a:lnTo>
                    <a:pt x="345" y="105"/>
                  </a:lnTo>
                  <a:lnTo>
                    <a:pt x="315" y="105"/>
                  </a:lnTo>
                  <a:lnTo>
                    <a:pt x="255" y="90"/>
                  </a:lnTo>
                  <a:lnTo>
                    <a:pt x="225" y="90"/>
                  </a:lnTo>
                  <a:lnTo>
                    <a:pt x="180" y="105"/>
                  </a:lnTo>
                  <a:lnTo>
                    <a:pt x="120" y="105"/>
                  </a:lnTo>
                  <a:lnTo>
                    <a:pt x="150" y="120"/>
                  </a:lnTo>
                  <a:lnTo>
                    <a:pt x="180" y="120"/>
                  </a:lnTo>
                  <a:lnTo>
                    <a:pt x="225" y="135"/>
                  </a:lnTo>
                  <a:lnTo>
                    <a:pt x="285" y="120"/>
                  </a:lnTo>
                  <a:lnTo>
                    <a:pt x="375" y="120"/>
                  </a:lnTo>
                  <a:moveTo>
                    <a:pt x="600" y="75"/>
                  </a:moveTo>
                  <a:lnTo>
                    <a:pt x="585" y="30"/>
                  </a:lnTo>
                  <a:lnTo>
                    <a:pt x="570" y="15"/>
                  </a:lnTo>
                  <a:lnTo>
                    <a:pt x="495" y="15"/>
                  </a:lnTo>
                  <a:lnTo>
                    <a:pt x="465" y="30"/>
                  </a:lnTo>
                  <a:lnTo>
                    <a:pt x="420" y="75"/>
                  </a:lnTo>
                  <a:lnTo>
                    <a:pt x="405" y="105"/>
                  </a:lnTo>
                  <a:lnTo>
                    <a:pt x="405" y="135"/>
                  </a:lnTo>
                  <a:lnTo>
                    <a:pt x="450" y="180"/>
                  </a:lnTo>
                  <a:lnTo>
                    <a:pt x="495" y="195"/>
                  </a:lnTo>
                  <a:lnTo>
                    <a:pt x="525" y="195"/>
                  </a:lnTo>
                  <a:lnTo>
                    <a:pt x="570" y="180"/>
                  </a:lnTo>
                  <a:lnTo>
                    <a:pt x="600" y="150"/>
                  </a:lnTo>
                  <a:lnTo>
                    <a:pt x="600" y="75"/>
                  </a:lnTo>
                </a:path>
              </a:pathLst>
            </a:custGeom>
            <a:solidFill>
              <a:srgbClr val="8B8BB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9" name="AutoShape 121"/>
            <p:cNvSpPr>
              <a:spLocks/>
            </p:cNvSpPr>
            <p:nvPr/>
          </p:nvSpPr>
          <p:spPr bwMode="auto">
            <a:xfrm>
              <a:off x="2475" y="-117"/>
              <a:ext cx="615" cy="285"/>
            </a:xfrm>
            <a:custGeom>
              <a:avLst/>
              <a:gdLst>
                <a:gd name="T0" fmla="+- 0 2490 2475"/>
                <a:gd name="T1" fmla="*/ T0 w 615"/>
                <a:gd name="T2" fmla="+- 0 -117 -117"/>
                <a:gd name="T3" fmla="*/ -117 h 285"/>
                <a:gd name="T4" fmla="+- 0 2475 2475"/>
                <a:gd name="T5" fmla="*/ T4 w 615"/>
                <a:gd name="T6" fmla="+- 0 -117 -117"/>
                <a:gd name="T7" fmla="*/ -117 h 285"/>
                <a:gd name="T8" fmla="+- 0 2490 2475"/>
                <a:gd name="T9" fmla="*/ T8 w 615"/>
                <a:gd name="T10" fmla="+- 0 -102 -117"/>
                <a:gd name="T11" fmla="*/ -102 h 285"/>
                <a:gd name="T12" fmla="+- 0 2505 2475"/>
                <a:gd name="T13" fmla="*/ T12 w 615"/>
                <a:gd name="T14" fmla="+- 0 -72 -117"/>
                <a:gd name="T15" fmla="*/ -72 h 285"/>
                <a:gd name="T16" fmla="+- 0 2505 2475"/>
                <a:gd name="T17" fmla="*/ T16 w 615"/>
                <a:gd name="T18" fmla="+- 0 -27 -117"/>
                <a:gd name="T19" fmla="*/ -27 h 285"/>
                <a:gd name="T20" fmla="+- 0 2520 2475"/>
                <a:gd name="T21" fmla="*/ T20 w 615"/>
                <a:gd name="T22" fmla="+- 0 3 -117"/>
                <a:gd name="T23" fmla="*/ 3 h 285"/>
                <a:gd name="T24" fmla="+- 0 2505 2475"/>
                <a:gd name="T25" fmla="*/ T24 w 615"/>
                <a:gd name="T26" fmla="+- 0 33 -117"/>
                <a:gd name="T27" fmla="*/ 33 h 285"/>
                <a:gd name="T28" fmla="+- 0 2490 2475"/>
                <a:gd name="T29" fmla="*/ T28 w 615"/>
                <a:gd name="T30" fmla="+- 0 48 -117"/>
                <a:gd name="T31" fmla="*/ 48 h 285"/>
                <a:gd name="T32" fmla="+- 0 2475 2475"/>
                <a:gd name="T33" fmla="*/ T32 w 615"/>
                <a:gd name="T34" fmla="+- 0 78 -117"/>
                <a:gd name="T35" fmla="*/ 78 h 285"/>
                <a:gd name="T36" fmla="+- 0 2490 2475"/>
                <a:gd name="T37" fmla="*/ T36 w 615"/>
                <a:gd name="T38" fmla="+- 0 138 -117"/>
                <a:gd name="T39" fmla="*/ 138 h 285"/>
                <a:gd name="T40" fmla="+- 0 2490 2475"/>
                <a:gd name="T41" fmla="*/ T40 w 615"/>
                <a:gd name="T42" fmla="+- 0 168 -117"/>
                <a:gd name="T43" fmla="*/ 168 h 285"/>
                <a:gd name="T44" fmla="+- 0 2580 2475"/>
                <a:gd name="T45" fmla="*/ T44 w 615"/>
                <a:gd name="T46" fmla="+- 0 78 -117"/>
                <a:gd name="T47" fmla="*/ 78 h 285"/>
                <a:gd name="T48" fmla="+- 0 2850 2475"/>
                <a:gd name="T49" fmla="*/ T48 w 615"/>
                <a:gd name="T50" fmla="+- 0 78 -117"/>
                <a:gd name="T51" fmla="*/ 78 h 285"/>
                <a:gd name="T52" fmla="+- 0 2820 2475"/>
                <a:gd name="T53" fmla="*/ T52 w 615"/>
                <a:gd name="T54" fmla="+- 0 48 -117"/>
                <a:gd name="T55" fmla="*/ 48 h 285"/>
                <a:gd name="T56" fmla="+- 0 2610 2475"/>
                <a:gd name="T57" fmla="*/ T56 w 615"/>
                <a:gd name="T58" fmla="+- 0 48 -117"/>
                <a:gd name="T59" fmla="*/ 48 h 285"/>
                <a:gd name="T60" fmla="+- 0 2550 2475"/>
                <a:gd name="T61" fmla="*/ T60 w 615"/>
                <a:gd name="T62" fmla="+- 0 18 -117"/>
                <a:gd name="T63" fmla="*/ 18 h 285"/>
                <a:gd name="T64" fmla="+- 0 2550 2475"/>
                <a:gd name="T65" fmla="*/ T64 w 615"/>
                <a:gd name="T66" fmla="+- 0 -12 -117"/>
                <a:gd name="T67" fmla="*/ -12 h 285"/>
                <a:gd name="T68" fmla="+- 0 2595 2475"/>
                <a:gd name="T69" fmla="*/ T68 w 615"/>
                <a:gd name="T70" fmla="+- 0 -27 -117"/>
                <a:gd name="T71" fmla="*/ -27 h 285"/>
                <a:gd name="T72" fmla="+- 0 2550 2475"/>
                <a:gd name="T73" fmla="*/ T72 w 615"/>
                <a:gd name="T74" fmla="+- 0 -57 -117"/>
                <a:gd name="T75" fmla="*/ -57 h 285"/>
                <a:gd name="T76" fmla="+- 0 2490 2475"/>
                <a:gd name="T77" fmla="*/ T76 w 615"/>
                <a:gd name="T78" fmla="+- 0 -117 -117"/>
                <a:gd name="T79" fmla="*/ -117 h 285"/>
                <a:gd name="T80" fmla="+- 0 2850 2475"/>
                <a:gd name="T81" fmla="*/ T80 w 615"/>
                <a:gd name="T82" fmla="+- 0 78 -117"/>
                <a:gd name="T83" fmla="*/ 78 h 285"/>
                <a:gd name="T84" fmla="+- 0 2805 2475"/>
                <a:gd name="T85" fmla="*/ T84 w 615"/>
                <a:gd name="T86" fmla="+- 0 78 -117"/>
                <a:gd name="T87" fmla="*/ 78 h 285"/>
                <a:gd name="T88" fmla="+- 0 2835 2475"/>
                <a:gd name="T89" fmla="*/ T88 w 615"/>
                <a:gd name="T90" fmla="+- 0 123 -117"/>
                <a:gd name="T91" fmla="*/ 123 h 285"/>
                <a:gd name="T92" fmla="+- 0 2910 2475"/>
                <a:gd name="T93" fmla="*/ T92 w 615"/>
                <a:gd name="T94" fmla="+- 0 168 -117"/>
                <a:gd name="T95" fmla="*/ 168 h 285"/>
                <a:gd name="T96" fmla="+- 0 2985 2475"/>
                <a:gd name="T97" fmla="*/ T96 w 615"/>
                <a:gd name="T98" fmla="+- 0 168 -117"/>
                <a:gd name="T99" fmla="*/ 168 h 285"/>
                <a:gd name="T100" fmla="+- 0 3045 2475"/>
                <a:gd name="T101" fmla="*/ T100 w 615"/>
                <a:gd name="T102" fmla="+- 0 153 -117"/>
                <a:gd name="T103" fmla="*/ 153 h 285"/>
                <a:gd name="T104" fmla="+- 0 3079 2475"/>
                <a:gd name="T105" fmla="*/ T104 w 615"/>
                <a:gd name="T106" fmla="+- 0 108 -117"/>
                <a:gd name="T107" fmla="*/ 108 h 285"/>
                <a:gd name="T108" fmla="+- 0 2880 2475"/>
                <a:gd name="T109" fmla="*/ T108 w 615"/>
                <a:gd name="T110" fmla="+- 0 108 -117"/>
                <a:gd name="T111" fmla="*/ 108 h 285"/>
                <a:gd name="T112" fmla="+- 0 2850 2475"/>
                <a:gd name="T113" fmla="*/ T112 w 615"/>
                <a:gd name="T114" fmla="+- 0 78 -117"/>
                <a:gd name="T115" fmla="*/ 78 h 285"/>
                <a:gd name="T116" fmla="+- 0 3030 2475"/>
                <a:gd name="T117" fmla="*/ T116 w 615"/>
                <a:gd name="T118" fmla="+- 0 -87 -117"/>
                <a:gd name="T119" fmla="*/ -87 h 285"/>
                <a:gd name="T120" fmla="+- 0 3060 2475"/>
                <a:gd name="T121" fmla="*/ T120 w 615"/>
                <a:gd name="T122" fmla="+- 0 -57 -117"/>
                <a:gd name="T123" fmla="*/ -57 h 285"/>
                <a:gd name="T124" fmla="+- 0 3060 2475"/>
                <a:gd name="T125" fmla="*/ T124 w 615"/>
                <a:gd name="T126" fmla="+- 0 18 -117"/>
                <a:gd name="T127" fmla="*/ 18 h 285"/>
                <a:gd name="T128" fmla="+- 0 3030 2475"/>
                <a:gd name="T129" fmla="*/ T128 w 615"/>
                <a:gd name="T130" fmla="+- 0 63 -117"/>
                <a:gd name="T131" fmla="*/ 63 h 285"/>
                <a:gd name="T132" fmla="+- 0 3000 2475"/>
                <a:gd name="T133" fmla="*/ T132 w 615"/>
                <a:gd name="T134" fmla="+- 0 93 -117"/>
                <a:gd name="T135" fmla="*/ 93 h 285"/>
                <a:gd name="T136" fmla="+- 0 2970 2475"/>
                <a:gd name="T137" fmla="*/ T136 w 615"/>
                <a:gd name="T138" fmla="+- 0 108 -117"/>
                <a:gd name="T139" fmla="*/ 108 h 285"/>
                <a:gd name="T140" fmla="+- 0 3079 2475"/>
                <a:gd name="T141" fmla="*/ T140 w 615"/>
                <a:gd name="T142" fmla="+- 0 108 -117"/>
                <a:gd name="T143" fmla="*/ 108 h 285"/>
                <a:gd name="T144" fmla="+- 0 3090 2475"/>
                <a:gd name="T145" fmla="*/ T144 w 615"/>
                <a:gd name="T146" fmla="+- 0 93 -117"/>
                <a:gd name="T147" fmla="*/ 93 h 285"/>
                <a:gd name="T148" fmla="+- 0 3090 2475"/>
                <a:gd name="T149" fmla="*/ T148 w 615"/>
                <a:gd name="T150" fmla="+- 0 -42 -117"/>
                <a:gd name="T151" fmla="*/ -42 h 285"/>
                <a:gd name="T152" fmla="+- 0 3030 2475"/>
                <a:gd name="T153" fmla="*/ T152 w 615"/>
                <a:gd name="T154" fmla="+- 0 -87 -117"/>
                <a:gd name="T155" fmla="*/ -87 h 285"/>
                <a:gd name="T156" fmla="+- 0 2805 2475"/>
                <a:gd name="T157" fmla="*/ T156 w 615"/>
                <a:gd name="T158" fmla="+- 0 78 -117"/>
                <a:gd name="T159" fmla="*/ 78 h 285"/>
                <a:gd name="T160" fmla="+- 0 2580 2475"/>
                <a:gd name="T161" fmla="*/ T160 w 615"/>
                <a:gd name="T162" fmla="+- 0 78 -117"/>
                <a:gd name="T163" fmla="*/ 78 h 285"/>
                <a:gd name="T164" fmla="+- 0 2670 2475"/>
                <a:gd name="T165" fmla="*/ T164 w 615"/>
                <a:gd name="T166" fmla="+- 0 93 -117"/>
                <a:gd name="T167" fmla="*/ 93 h 285"/>
                <a:gd name="T168" fmla="+- 0 2805 2475"/>
                <a:gd name="T169" fmla="*/ T168 w 615"/>
                <a:gd name="T170" fmla="+- 0 78 -117"/>
                <a:gd name="T171" fmla="*/ 78 h 285"/>
                <a:gd name="T172" fmla="+- 0 2820 2475"/>
                <a:gd name="T173" fmla="*/ T172 w 615"/>
                <a:gd name="T174" fmla="+- 0 3 -117"/>
                <a:gd name="T175" fmla="*/ 3 h 285"/>
                <a:gd name="T176" fmla="+- 0 2805 2475"/>
                <a:gd name="T177" fmla="*/ T176 w 615"/>
                <a:gd name="T178" fmla="+- 0 33 -117"/>
                <a:gd name="T179" fmla="*/ 33 h 285"/>
                <a:gd name="T180" fmla="+- 0 2775 2475"/>
                <a:gd name="T181" fmla="*/ T180 w 615"/>
                <a:gd name="T182" fmla="+- 0 48 -117"/>
                <a:gd name="T183" fmla="*/ 48 h 285"/>
                <a:gd name="T184" fmla="+- 0 2820 2475"/>
                <a:gd name="T185" fmla="*/ T184 w 615"/>
                <a:gd name="T186" fmla="+- 0 48 -117"/>
                <a:gd name="T187" fmla="*/ 48 h 285"/>
                <a:gd name="T188" fmla="+- 0 2820 2475"/>
                <a:gd name="T189" fmla="*/ T188 w 615"/>
                <a:gd name="T190" fmla="+- 0 3 -117"/>
                <a:gd name="T191" fmla="*/ 3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615" h="285">
                  <a:moveTo>
                    <a:pt x="15" y="0"/>
                  </a:moveTo>
                  <a:lnTo>
                    <a:pt x="0" y="0"/>
                  </a:lnTo>
                  <a:lnTo>
                    <a:pt x="15" y="15"/>
                  </a:lnTo>
                  <a:lnTo>
                    <a:pt x="30" y="45"/>
                  </a:lnTo>
                  <a:lnTo>
                    <a:pt x="30" y="90"/>
                  </a:lnTo>
                  <a:lnTo>
                    <a:pt x="45" y="120"/>
                  </a:lnTo>
                  <a:lnTo>
                    <a:pt x="30" y="150"/>
                  </a:lnTo>
                  <a:lnTo>
                    <a:pt x="15" y="165"/>
                  </a:lnTo>
                  <a:lnTo>
                    <a:pt x="0" y="195"/>
                  </a:lnTo>
                  <a:lnTo>
                    <a:pt x="15" y="255"/>
                  </a:lnTo>
                  <a:lnTo>
                    <a:pt x="15" y="285"/>
                  </a:lnTo>
                  <a:lnTo>
                    <a:pt x="105" y="195"/>
                  </a:lnTo>
                  <a:lnTo>
                    <a:pt x="375" y="195"/>
                  </a:lnTo>
                  <a:lnTo>
                    <a:pt x="345" y="165"/>
                  </a:lnTo>
                  <a:lnTo>
                    <a:pt x="135" y="165"/>
                  </a:lnTo>
                  <a:lnTo>
                    <a:pt x="75" y="135"/>
                  </a:lnTo>
                  <a:lnTo>
                    <a:pt x="75" y="105"/>
                  </a:lnTo>
                  <a:lnTo>
                    <a:pt x="120" y="90"/>
                  </a:lnTo>
                  <a:lnTo>
                    <a:pt x="75" y="60"/>
                  </a:lnTo>
                  <a:lnTo>
                    <a:pt x="15" y="0"/>
                  </a:lnTo>
                  <a:close/>
                  <a:moveTo>
                    <a:pt x="375" y="195"/>
                  </a:moveTo>
                  <a:lnTo>
                    <a:pt x="330" y="195"/>
                  </a:lnTo>
                  <a:lnTo>
                    <a:pt x="360" y="240"/>
                  </a:lnTo>
                  <a:lnTo>
                    <a:pt x="435" y="285"/>
                  </a:lnTo>
                  <a:lnTo>
                    <a:pt x="510" y="285"/>
                  </a:lnTo>
                  <a:lnTo>
                    <a:pt x="570" y="270"/>
                  </a:lnTo>
                  <a:lnTo>
                    <a:pt x="604" y="225"/>
                  </a:lnTo>
                  <a:lnTo>
                    <a:pt x="405" y="225"/>
                  </a:lnTo>
                  <a:lnTo>
                    <a:pt x="375" y="195"/>
                  </a:lnTo>
                  <a:close/>
                  <a:moveTo>
                    <a:pt x="555" y="30"/>
                  </a:moveTo>
                  <a:lnTo>
                    <a:pt x="585" y="60"/>
                  </a:lnTo>
                  <a:lnTo>
                    <a:pt x="585" y="135"/>
                  </a:lnTo>
                  <a:lnTo>
                    <a:pt x="555" y="180"/>
                  </a:lnTo>
                  <a:lnTo>
                    <a:pt x="525" y="210"/>
                  </a:lnTo>
                  <a:lnTo>
                    <a:pt x="495" y="225"/>
                  </a:lnTo>
                  <a:lnTo>
                    <a:pt x="604" y="225"/>
                  </a:lnTo>
                  <a:lnTo>
                    <a:pt x="615" y="210"/>
                  </a:lnTo>
                  <a:lnTo>
                    <a:pt x="615" y="75"/>
                  </a:lnTo>
                  <a:lnTo>
                    <a:pt x="555" y="30"/>
                  </a:lnTo>
                  <a:close/>
                  <a:moveTo>
                    <a:pt x="330" y="195"/>
                  </a:moveTo>
                  <a:lnTo>
                    <a:pt x="105" y="195"/>
                  </a:lnTo>
                  <a:lnTo>
                    <a:pt x="195" y="210"/>
                  </a:lnTo>
                  <a:lnTo>
                    <a:pt x="330" y="195"/>
                  </a:lnTo>
                  <a:close/>
                  <a:moveTo>
                    <a:pt x="345" y="120"/>
                  </a:moveTo>
                  <a:lnTo>
                    <a:pt x="330" y="150"/>
                  </a:lnTo>
                  <a:lnTo>
                    <a:pt x="300" y="165"/>
                  </a:lnTo>
                  <a:lnTo>
                    <a:pt x="345" y="165"/>
                  </a:lnTo>
                  <a:lnTo>
                    <a:pt x="345" y="120"/>
                  </a:lnTo>
                  <a:close/>
                </a:path>
              </a:pathLst>
            </a:custGeom>
            <a:solidFill>
              <a:srgbClr val="5858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0" name="AutoShape 122"/>
            <p:cNvSpPr>
              <a:spLocks/>
            </p:cNvSpPr>
            <p:nvPr/>
          </p:nvSpPr>
          <p:spPr bwMode="auto">
            <a:xfrm>
              <a:off x="2370" y="-162"/>
              <a:ext cx="750" cy="345"/>
            </a:xfrm>
            <a:custGeom>
              <a:avLst/>
              <a:gdLst>
                <a:gd name="T0" fmla="+- 0 2895 2370"/>
                <a:gd name="T1" fmla="*/ T0 w 750"/>
                <a:gd name="T2" fmla="+- 0 183 -162"/>
                <a:gd name="T3" fmla="*/ 183 h 345"/>
                <a:gd name="T4" fmla="+- 0 2535 2370"/>
                <a:gd name="T5" fmla="*/ T4 w 750"/>
                <a:gd name="T6" fmla="+- 0 138 -162"/>
                <a:gd name="T7" fmla="*/ 138 h 345"/>
                <a:gd name="T8" fmla="+- 0 2490 2370"/>
                <a:gd name="T9" fmla="*/ T8 w 750"/>
                <a:gd name="T10" fmla="+- 0 168 -162"/>
                <a:gd name="T11" fmla="*/ 168 h 345"/>
                <a:gd name="T12" fmla="+- 0 2535 2370"/>
                <a:gd name="T13" fmla="*/ T12 w 750"/>
                <a:gd name="T14" fmla="+- 0 153 -162"/>
                <a:gd name="T15" fmla="*/ 153 h 345"/>
                <a:gd name="T16" fmla="+- 0 2835 2370"/>
                <a:gd name="T17" fmla="*/ T16 w 750"/>
                <a:gd name="T18" fmla="+- 0 138 -162"/>
                <a:gd name="T19" fmla="*/ 138 h 345"/>
                <a:gd name="T20" fmla="+- 0 2955 2370"/>
                <a:gd name="T21" fmla="*/ T20 w 750"/>
                <a:gd name="T22" fmla="+- 0 153 -162"/>
                <a:gd name="T23" fmla="*/ 153 h 345"/>
                <a:gd name="T24" fmla="+- 0 3045 2370"/>
                <a:gd name="T25" fmla="*/ T24 w 750"/>
                <a:gd name="T26" fmla="+- 0 153 -162"/>
                <a:gd name="T27" fmla="*/ 153 h 345"/>
                <a:gd name="T28" fmla="+- 0 3045 2370"/>
                <a:gd name="T29" fmla="*/ T28 w 750"/>
                <a:gd name="T30" fmla="+- 0 168 -162"/>
                <a:gd name="T31" fmla="*/ 168 h 345"/>
                <a:gd name="T32" fmla="+- 0 3030 2370"/>
                <a:gd name="T33" fmla="*/ T32 w 750"/>
                <a:gd name="T34" fmla="+- 0 138 -162"/>
                <a:gd name="T35" fmla="*/ 138 h 345"/>
                <a:gd name="T36" fmla="+- 0 3060 2370"/>
                <a:gd name="T37" fmla="*/ T36 w 750"/>
                <a:gd name="T38" fmla="+- 0 138 -162"/>
                <a:gd name="T39" fmla="*/ 138 h 345"/>
                <a:gd name="T40" fmla="+- 0 2550 2370"/>
                <a:gd name="T41" fmla="*/ T40 w 750"/>
                <a:gd name="T42" fmla="+- 0 78 -162"/>
                <a:gd name="T43" fmla="*/ 78 h 345"/>
                <a:gd name="T44" fmla="+- 0 2520 2370"/>
                <a:gd name="T45" fmla="*/ T44 w 750"/>
                <a:gd name="T46" fmla="+- 0 138 -162"/>
                <a:gd name="T47" fmla="*/ 138 h 345"/>
                <a:gd name="T48" fmla="+- 0 2565 2370"/>
                <a:gd name="T49" fmla="*/ T48 w 750"/>
                <a:gd name="T50" fmla="+- 0 123 -162"/>
                <a:gd name="T51" fmla="*/ 123 h 345"/>
                <a:gd name="T52" fmla="+- 0 2835 2370"/>
                <a:gd name="T53" fmla="*/ T52 w 750"/>
                <a:gd name="T54" fmla="+- 0 93 -162"/>
                <a:gd name="T55" fmla="*/ 93 h 345"/>
                <a:gd name="T56" fmla="+- 0 2610 2370"/>
                <a:gd name="T57" fmla="*/ T56 w 750"/>
                <a:gd name="T58" fmla="+- 0 63 -162"/>
                <a:gd name="T59" fmla="*/ 63 h 345"/>
                <a:gd name="T60" fmla="+- 0 2805 2370"/>
                <a:gd name="T61" fmla="*/ T60 w 750"/>
                <a:gd name="T62" fmla="+- 0 108 -162"/>
                <a:gd name="T63" fmla="*/ 108 h 345"/>
                <a:gd name="T64" fmla="+- 0 2880 2370"/>
                <a:gd name="T65" fmla="*/ T64 w 750"/>
                <a:gd name="T66" fmla="+- 0 138 -162"/>
                <a:gd name="T67" fmla="*/ 138 h 345"/>
                <a:gd name="T68" fmla="+- 0 2835 2370"/>
                <a:gd name="T69" fmla="*/ T68 w 750"/>
                <a:gd name="T70" fmla="+- 0 93 -162"/>
                <a:gd name="T71" fmla="*/ 93 h 345"/>
                <a:gd name="T72" fmla="+- 0 3075 2370"/>
                <a:gd name="T73" fmla="*/ T72 w 750"/>
                <a:gd name="T74" fmla="+- 0 3 -162"/>
                <a:gd name="T75" fmla="*/ 3 h 345"/>
                <a:gd name="T76" fmla="+- 0 3075 2370"/>
                <a:gd name="T77" fmla="*/ T76 w 750"/>
                <a:gd name="T78" fmla="+- 0 63 -162"/>
                <a:gd name="T79" fmla="*/ 63 h 345"/>
                <a:gd name="T80" fmla="+- 0 3060 2370"/>
                <a:gd name="T81" fmla="*/ T80 w 750"/>
                <a:gd name="T82" fmla="+- 0 108 -162"/>
                <a:gd name="T83" fmla="*/ 108 h 345"/>
                <a:gd name="T84" fmla="+- 0 3075 2370"/>
                <a:gd name="T85" fmla="*/ T84 w 750"/>
                <a:gd name="T86" fmla="+- 0 138 -162"/>
                <a:gd name="T87" fmla="*/ 138 h 345"/>
                <a:gd name="T88" fmla="+- 0 3090 2370"/>
                <a:gd name="T89" fmla="*/ T88 w 750"/>
                <a:gd name="T90" fmla="+- 0 93 -162"/>
                <a:gd name="T91" fmla="*/ 93 h 345"/>
                <a:gd name="T92" fmla="+- 0 3120 2370"/>
                <a:gd name="T93" fmla="*/ T92 w 750"/>
                <a:gd name="T94" fmla="+- 0 18 -162"/>
                <a:gd name="T95" fmla="*/ 18 h 345"/>
                <a:gd name="T96" fmla="+- 0 3105 2370"/>
                <a:gd name="T97" fmla="*/ T96 w 750"/>
                <a:gd name="T98" fmla="+- 0 -42 -162"/>
                <a:gd name="T99" fmla="*/ -42 h 345"/>
                <a:gd name="T100" fmla="+- 0 2580 2370"/>
                <a:gd name="T101" fmla="*/ T100 w 750"/>
                <a:gd name="T102" fmla="+- 0 108 -162"/>
                <a:gd name="T103" fmla="*/ 108 h 345"/>
                <a:gd name="T104" fmla="+- 0 2820 2370"/>
                <a:gd name="T105" fmla="*/ T104 w 750"/>
                <a:gd name="T106" fmla="+- 0 63 -162"/>
                <a:gd name="T107" fmla="*/ 63 h 345"/>
                <a:gd name="T108" fmla="+- 0 2820 2370"/>
                <a:gd name="T109" fmla="*/ T108 w 750"/>
                <a:gd name="T110" fmla="+- 0 78 -162"/>
                <a:gd name="T111" fmla="*/ 78 h 345"/>
                <a:gd name="T112" fmla="+- 0 2790 2370"/>
                <a:gd name="T113" fmla="*/ T112 w 750"/>
                <a:gd name="T114" fmla="+- 0 48 -162"/>
                <a:gd name="T115" fmla="*/ 48 h 345"/>
                <a:gd name="T116" fmla="+- 0 2805 2370"/>
                <a:gd name="T117" fmla="*/ T116 w 750"/>
                <a:gd name="T118" fmla="+- 0 48 -162"/>
                <a:gd name="T119" fmla="*/ 48 h 345"/>
                <a:gd name="T120" fmla="+- 0 2565 2370"/>
                <a:gd name="T121" fmla="*/ T120 w 750"/>
                <a:gd name="T122" fmla="+- 0 -12 -162"/>
                <a:gd name="T123" fmla="*/ -12 h 345"/>
                <a:gd name="T124" fmla="+- 0 2820 2370"/>
                <a:gd name="T125" fmla="*/ T124 w 750"/>
                <a:gd name="T126" fmla="+- 0 -42 -162"/>
                <a:gd name="T127" fmla="*/ -42 h 345"/>
                <a:gd name="T128" fmla="+- 0 2760 2370"/>
                <a:gd name="T129" fmla="*/ T128 w 750"/>
                <a:gd name="T130" fmla="+- 0 -27 -162"/>
                <a:gd name="T131" fmla="*/ -27 h 345"/>
                <a:gd name="T132" fmla="+- 0 2820 2370"/>
                <a:gd name="T133" fmla="*/ T132 w 750"/>
                <a:gd name="T134" fmla="+- 0 -27 -162"/>
                <a:gd name="T135" fmla="*/ -27 h 345"/>
                <a:gd name="T136" fmla="+- 0 2550 2370"/>
                <a:gd name="T137" fmla="*/ T136 w 750"/>
                <a:gd name="T138" fmla="+- 0 -42 -162"/>
                <a:gd name="T139" fmla="*/ -42 h 345"/>
                <a:gd name="T140" fmla="+- 0 2655 2370"/>
                <a:gd name="T141" fmla="*/ T140 w 750"/>
                <a:gd name="T142" fmla="+- 0 -42 -162"/>
                <a:gd name="T143" fmla="*/ -42 h 345"/>
                <a:gd name="T144" fmla="+- 0 2535 2370"/>
                <a:gd name="T145" fmla="*/ T144 w 750"/>
                <a:gd name="T146" fmla="+- 0 -57 -162"/>
                <a:gd name="T147" fmla="*/ -57 h 345"/>
                <a:gd name="T148" fmla="+- 0 2565 2370"/>
                <a:gd name="T149" fmla="*/ T148 w 750"/>
                <a:gd name="T150" fmla="+- 0 -57 -162"/>
                <a:gd name="T151" fmla="*/ -57 h 345"/>
                <a:gd name="T152" fmla="+- 0 2535 2370"/>
                <a:gd name="T153" fmla="*/ T152 w 750"/>
                <a:gd name="T154" fmla="+- 0 -117 -162"/>
                <a:gd name="T155" fmla="*/ -117 h 345"/>
                <a:gd name="T156" fmla="+- 0 2580 2370"/>
                <a:gd name="T157" fmla="*/ T156 w 750"/>
                <a:gd name="T158" fmla="+- 0 -42 -162"/>
                <a:gd name="T159" fmla="*/ -42 h 345"/>
                <a:gd name="T160" fmla="+- 0 2850 2370"/>
                <a:gd name="T161" fmla="*/ T160 w 750"/>
                <a:gd name="T162" fmla="+- 0 -72 -162"/>
                <a:gd name="T163" fmla="*/ -72 h 345"/>
                <a:gd name="T164" fmla="+- 0 2835 2370"/>
                <a:gd name="T165" fmla="*/ T164 w 750"/>
                <a:gd name="T166" fmla="+- 0 -42 -162"/>
                <a:gd name="T167" fmla="*/ -42 h 345"/>
                <a:gd name="T168" fmla="+- 0 2850 2370"/>
                <a:gd name="T169" fmla="*/ T168 w 750"/>
                <a:gd name="T170" fmla="+- 0 -72 -162"/>
                <a:gd name="T171" fmla="*/ -72 h 345"/>
                <a:gd name="T172" fmla="+- 0 3060 2370"/>
                <a:gd name="T173" fmla="*/ T172 w 750"/>
                <a:gd name="T174" fmla="+- 0 -57 -162"/>
                <a:gd name="T175" fmla="*/ -57 h 345"/>
                <a:gd name="T176" fmla="+- 0 3090 2370"/>
                <a:gd name="T177" fmla="*/ T176 w 750"/>
                <a:gd name="T178" fmla="+- 0 -72 -162"/>
                <a:gd name="T179" fmla="*/ -72 h 345"/>
                <a:gd name="T180" fmla="+- 0 2865 2370"/>
                <a:gd name="T181" fmla="*/ T180 w 750"/>
                <a:gd name="T182" fmla="+- 0 -87 -162"/>
                <a:gd name="T183" fmla="*/ -87 h 345"/>
                <a:gd name="T184" fmla="+- 0 2865 2370"/>
                <a:gd name="T185" fmla="*/ T184 w 750"/>
                <a:gd name="T186" fmla="+- 0 -72 -162"/>
                <a:gd name="T187" fmla="*/ -72 h 345"/>
                <a:gd name="T188" fmla="+- 0 2865 2370"/>
                <a:gd name="T189" fmla="*/ T188 w 750"/>
                <a:gd name="T190" fmla="+- 0 -117 -162"/>
                <a:gd name="T191" fmla="*/ -117 h 345"/>
                <a:gd name="T192" fmla="+- 0 2895 2370"/>
                <a:gd name="T193" fmla="*/ T192 w 750"/>
                <a:gd name="T194" fmla="+- 0 -102 -162"/>
                <a:gd name="T195" fmla="*/ -102 h 345"/>
                <a:gd name="T196" fmla="+- 0 3060 2370"/>
                <a:gd name="T197" fmla="*/ T196 w 750"/>
                <a:gd name="T198" fmla="+- 0 -102 -162"/>
                <a:gd name="T199" fmla="*/ -102 h 345"/>
                <a:gd name="T200" fmla="+- 0 3060 2370"/>
                <a:gd name="T201" fmla="*/ T200 w 750"/>
                <a:gd name="T202" fmla="+- 0 -87 -162"/>
                <a:gd name="T203" fmla="*/ -87 h 345"/>
                <a:gd name="T204" fmla="+- 0 2370 2370"/>
                <a:gd name="T205" fmla="*/ T204 w 750"/>
                <a:gd name="T206" fmla="+- 0 -147 -162"/>
                <a:gd name="T207" fmla="*/ -147 h 345"/>
                <a:gd name="T208" fmla="+- 0 2490 2370"/>
                <a:gd name="T209" fmla="*/ T208 w 750"/>
                <a:gd name="T210" fmla="+- 0 -132 -162"/>
                <a:gd name="T211" fmla="*/ -132 h 345"/>
                <a:gd name="T212" fmla="+- 0 2445 2370"/>
                <a:gd name="T213" fmla="*/ T212 w 750"/>
                <a:gd name="T214" fmla="+- 0 -132 -162"/>
                <a:gd name="T215" fmla="*/ -132 h 345"/>
                <a:gd name="T216" fmla="+- 0 2505 2370"/>
                <a:gd name="T217" fmla="*/ T216 w 750"/>
                <a:gd name="T218" fmla="+- 0 -132 -162"/>
                <a:gd name="T219" fmla="*/ -132 h 345"/>
                <a:gd name="T220" fmla="+- 0 2880 2370"/>
                <a:gd name="T221" fmla="*/ T220 w 750"/>
                <a:gd name="T222" fmla="+- 0 -117 -162"/>
                <a:gd name="T223" fmla="*/ -117 h 345"/>
                <a:gd name="T224" fmla="+- 0 2400 2370"/>
                <a:gd name="T225" fmla="*/ T224 w 750"/>
                <a:gd name="T226" fmla="+- 0 -162 -162"/>
                <a:gd name="T227" fmla="*/ -162 h 345"/>
                <a:gd name="T228" fmla="+- 0 2400 2370"/>
                <a:gd name="T229" fmla="*/ T228 w 750"/>
                <a:gd name="T230" fmla="+- 0 -147 -162"/>
                <a:gd name="T231" fmla="*/ -147 h 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750" h="345">
                  <a:moveTo>
                    <a:pt x="645" y="330"/>
                  </a:moveTo>
                  <a:lnTo>
                    <a:pt x="525" y="330"/>
                  </a:lnTo>
                  <a:lnTo>
                    <a:pt x="525" y="345"/>
                  </a:lnTo>
                  <a:lnTo>
                    <a:pt x="645" y="345"/>
                  </a:lnTo>
                  <a:lnTo>
                    <a:pt x="645" y="330"/>
                  </a:lnTo>
                  <a:close/>
                  <a:moveTo>
                    <a:pt x="165" y="300"/>
                  </a:moveTo>
                  <a:lnTo>
                    <a:pt x="135" y="300"/>
                  </a:lnTo>
                  <a:lnTo>
                    <a:pt x="120" y="315"/>
                  </a:lnTo>
                  <a:lnTo>
                    <a:pt x="120" y="330"/>
                  </a:lnTo>
                  <a:lnTo>
                    <a:pt x="150" y="330"/>
                  </a:lnTo>
                  <a:lnTo>
                    <a:pt x="150" y="315"/>
                  </a:lnTo>
                  <a:lnTo>
                    <a:pt x="165" y="315"/>
                  </a:lnTo>
                  <a:lnTo>
                    <a:pt x="165" y="300"/>
                  </a:lnTo>
                  <a:close/>
                  <a:moveTo>
                    <a:pt x="525" y="300"/>
                  </a:moveTo>
                  <a:lnTo>
                    <a:pt x="465" y="300"/>
                  </a:lnTo>
                  <a:lnTo>
                    <a:pt x="495" y="330"/>
                  </a:lnTo>
                  <a:lnTo>
                    <a:pt x="585" y="330"/>
                  </a:lnTo>
                  <a:lnTo>
                    <a:pt x="585" y="315"/>
                  </a:lnTo>
                  <a:lnTo>
                    <a:pt x="525" y="315"/>
                  </a:lnTo>
                  <a:lnTo>
                    <a:pt x="525" y="300"/>
                  </a:lnTo>
                  <a:close/>
                  <a:moveTo>
                    <a:pt x="675" y="315"/>
                  </a:moveTo>
                  <a:lnTo>
                    <a:pt x="600" y="315"/>
                  </a:lnTo>
                  <a:lnTo>
                    <a:pt x="600" y="330"/>
                  </a:lnTo>
                  <a:lnTo>
                    <a:pt x="675" y="330"/>
                  </a:lnTo>
                  <a:lnTo>
                    <a:pt x="675" y="315"/>
                  </a:lnTo>
                  <a:close/>
                  <a:moveTo>
                    <a:pt x="690" y="300"/>
                  </a:moveTo>
                  <a:lnTo>
                    <a:pt x="660" y="300"/>
                  </a:lnTo>
                  <a:lnTo>
                    <a:pt x="645" y="315"/>
                  </a:lnTo>
                  <a:lnTo>
                    <a:pt x="690" y="315"/>
                  </a:lnTo>
                  <a:lnTo>
                    <a:pt x="690" y="300"/>
                  </a:lnTo>
                  <a:close/>
                  <a:moveTo>
                    <a:pt x="240" y="225"/>
                  </a:moveTo>
                  <a:lnTo>
                    <a:pt x="195" y="225"/>
                  </a:lnTo>
                  <a:lnTo>
                    <a:pt x="180" y="240"/>
                  </a:lnTo>
                  <a:lnTo>
                    <a:pt x="180" y="255"/>
                  </a:lnTo>
                  <a:lnTo>
                    <a:pt x="150" y="285"/>
                  </a:lnTo>
                  <a:lnTo>
                    <a:pt x="150" y="300"/>
                  </a:lnTo>
                  <a:lnTo>
                    <a:pt x="180" y="300"/>
                  </a:lnTo>
                  <a:lnTo>
                    <a:pt x="180" y="285"/>
                  </a:lnTo>
                  <a:lnTo>
                    <a:pt x="195" y="285"/>
                  </a:lnTo>
                  <a:lnTo>
                    <a:pt x="195" y="270"/>
                  </a:lnTo>
                  <a:lnTo>
                    <a:pt x="210" y="255"/>
                  </a:lnTo>
                  <a:lnTo>
                    <a:pt x="465" y="255"/>
                  </a:lnTo>
                  <a:lnTo>
                    <a:pt x="450" y="240"/>
                  </a:lnTo>
                  <a:lnTo>
                    <a:pt x="240" y="240"/>
                  </a:lnTo>
                  <a:lnTo>
                    <a:pt x="240" y="225"/>
                  </a:lnTo>
                  <a:close/>
                  <a:moveTo>
                    <a:pt x="465" y="255"/>
                  </a:moveTo>
                  <a:lnTo>
                    <a:pt x="435" y="255"/>
                  </a:lnTo>
                  <a:lnTo>
                    <a:pt x="435" y="270"/>
                  </a:lnTo>
                  <a:lnTo>
                    <a:pt x="450" y="285"/>
                  </a:lnTo>
                  <a:lnTo>
                    <a:pt x="450" y="300"/>
                  </a:lnTo>
                  <a:lnTo>
                    <a:pt x="510" y="300"/>
                  </a:lnTo>
                  <a:lnTo>
                    <a:pt x="480" y="270"/>
                  </a:lnTo>
                  <a:lnTo>
                    <a:pt x="465" y="270"/>
                  </a:lnTo>
                  <a:lnTo>
                    <a:pt x="465" y="255"/>
                  </a:lnTo>
                  <a:close/>
                  <a:moveTo>
                    <a:pt x="735" y="120"/>
                  </a:moveTo>
                  <a:lnTo>
                    <a:pt x="705" y="120"/>
                  </a:lnTo>
                  <a:lnTo>
                    <a:pt x="705" y="165"/>
                  </a:lnTo>
                  <a:lnTo>
                    <a:pt x="720" y="165"/>
                  </a:lnTo>
                  <a:lnTo>
                    <a:pt x="720" y="210"/>
                  </a:lnTo>
                  <a:lnTo>
                    <a:pt x="705" y="225"/>
                  </a:lnTo>
                  <a:lnTo>
                    <a:pt x="705" y="255"/>
                  </a:lnTo>
                  <a:lnTo>
                    <a:pt x="690" y="255"/>
                  </a:lnTo>
                  <a:lnTo>
                    <a:pt x="690" y="270"/>
                  </a:lnTo>
                  <a:lnTo>
                    <a:pt x="675" y="285"/>
                  </a:lnTo>
                  <a:lnTo>
                    <a:pt x="675" y="300"/>
                  </a:lnTo>
                  <a:lnTo>
                    <a:pt x="705" y="300"/>
                  </a:lnTo>
                  <a:lnTo>
                    <a:pt x="705" y="285"/>
                  </a:lnTo>
                  <a:lnTo>
                    <a:pt x="720" y="270"/>
                  </a:lnTo>
                  <a:lnTo>
                    <a:pt x="720" y="255"/>
                  </a:lnTo>
                  <a:lnTo>
                    <a:pt x="735" y="240"/>
                  </a:lnTo>
                  <a:lnTo>
                    <a:pt x="735" y="195"/>
                  </a:lnTo>
                  <a:lnTo>
                    <a:pt x="750" y="180"/>
                  </a:lnTo>
                  <a:lnTo>
                    <a:pt x="750" y="165"/>
                  </a:lnTo>
                  <a:lnTo>
                    <a:pt x="735" y="150"/>
                  </a:lnTo>
                  <a:lnTo>
                    <a:pt x="735" y="120"/>
                  </a:lnTo>
                  <a:close/>
                  <a:moveTo>
                    <a:pt x="405" y="255"/>
                  </a:moveTo>
                  <a:lnTo>
                    <a:pt x="210" y="255"/>
                  </a:lnTo>
                  <a:lnTo>
                    <a:pt x="210" y="270"/>
                  </a:lnTo>
                  <a:lnTo>
                    <a:pt x="405" y="270"/>
                  </a:lnTo>
                  <a:lnTo>
                    <a:pt x="405" y="255"/>
                  </a:lnTo>
                  <a:close/>
                  <a:moveTo>
                    <a:pt x="450" y="225"/>
                  </a:moveTo>
                  <a:lnTo>
                    <a:pt x="390" y="225"/>
                  </a:lnTo>
                  <a:lnTo>
                    <a:pt x="375" y="240"/>
                  </a:lnTo>
                  <a:lnTo>
                    <a:pt x="450" y="240"/>
                  </a:lnTo>
                  <a:lnTo>
                    <a:pt x="450" y="225"/>
                  </a:lnTo>
                  <a:close/>
                  <a:moveTo>
                    <a:pt x="435" y="210"/>
                  </a:moveTo>
                  <a:lnTo>
                    <a:pt x="420" y="210"/>
                  </a:lnTo>
                  <a:lnTo>
                    <a:pt x="420" y="225"/>
                  </a:lnTo>
                  <a:lnTo>
                    <a:pt x="435" y="225"/>
                  </a:lnTo>
                  <a:lnTo>
                    <a:pt x="435" y="210"/>
                  </a:lnTo>
                  <a:close/>
                  <a:moveTo>
                    <a:pt x="210" y="135"/>
                  </a:moveTo>
                  <a:lnTo>
                    <a:pt x="195" y="135"/>
                  </a:lnTo>
                  <a:lnTo>
                    <a:pt x="195" y="150"/>
                  </a:lnTo>
                  <a:lnTo>
                    <a:pt x="210" y="150"/>
                  </a:lnTo>
                  <a:lnTo>
                    <a:pt x="210" y="135"/>
                  </a:lnTo>
                  <a:close/>
                  <a:moveTo>
                    <a:pt x="450" y="120"/>
                  </a:moveTo>
                  <a:lnTo>
                    <a:pt x="315" y="120"/>
                  </a:lnTo>
                  <a:lnTo>
                    <a:pt x="315" y="135"/>
                  </a:lnTo>
                  <a:lnTo>
                    <a:pt x="390" y="135"/>
                  </a:lnTo>
                  <a:lnTo>
                    <a:pt x="390" y="150"/>
                  </a:lnTo>
                  <a:lnTo>
                    <a:pt x="435" y="150"/>
                  </a:lnTo>
                  <a:lnTo>
                    <a:pt x="450" y="135"/>
                  </a:lnTo>
                  <a:lnTo>
                    <a:pt x="450" y="120"/>
                  </a:lnTo>
                  <a:close/>
                  <a:moveTo>
                    <a:pt x="285" y="120"/>
                  </a:moveTo>
                  <a:lnTo>
                    <a:pt x="180" y="120"/>
                  </a:lnTo>
                  <a:lnTo>
                    <a:pt x="180" y="135"/>
                  </a:lnTo>
                  <a:lnTo>
                    <a:pt x="285" y="135"/>
                  </a:lnTo>
                  <a:lnTo>
                    <a:pt x="285" y="120"/>
                  </a:lnTo>
                  <a:close/>
                  <a:moveTo>
                    <a:pt x="165" y="45"/>
                  </a:moveTo>
                  <a:lnTo>
                    <a:pt x="105" y="45"/>
                  </a:lnTo>
                  <a:lnTo>
                    <a:pt x="165" y="105"/>
                  </a:lnTo>
                  <a:lnTo>
                    <a:pt x="165" y="120"/>
                  </a:lnTo>
                  <a:lnTo>
                    <a:pt x="210" y="120"/>
                  </a:lnTo>
                  <a:lnTo>
                    <a:pt x="195" y="105"/>
                  </a:lnTo>
                  <a:lnTo>
                    <a:pt x="195" y="90"/>
                  </a:lnTo>
                  <a:lnTo>
                    <a:pt x="165" y="60"/>
                  </a:lnTo>
                  <a:lnTo>
                    <a:pt x="165" y="45"/>
                  </a:lnTo>
                  <a:close/>
                  <a:moveTo>
                    <a:pt x="390" y="105"/>
                  </a:moveTo>
                  <a:lnTo>
                    <a:pt x="225" y="105"/>
                  </a:lnTo>
                  <a:lnTo>
                    <a:pt x="210" y="120"/>
                  </a:lnTo>
                  <a:lnTo>
                    <a:pt x="390" y="120"/>
                  </a:lnTo>
                  <a:lnTo>
                    <a:pt x="390" y="105"/>
                  </a:lnTo>
                  <a:close/>
                  <a:moveTo>
                    <a:pt x="480" y="90"/>
                  </a:moveTo>
                  <a:lnTo>
                    <a:pt x="435" y="90"/>
                  </a:lnTo>
                  <a:lnTo>
                    <a:pt x="435" y="120"/>
                  </a:lnTo>
                  <a:lnTo>
                    <a:pt x="465" y="120"/>
                  </a:lnTo>
                  <a:lnTo>
                    <a:pt x="465" y="105"/>
                  </a:lnTo>
                  <a:lnTo>
                    <a:pt x="480" y="105"/>
                  </a:lnTo>
                  <a:lnTo>
                    <a:pt x="480" y="90"/>
                  </a:lnTo>
                  <a:close/>
                  <a:moveTo>
                    <a:pt x="705" y="75"/>
                  </a:moveTo>
                  <a:lnTo>
                    <a:pt x="660" y="75"/>
                  </a:lnTo>
                  <a:lnTo>
                    <a:pt x="690" y="105"/>
                  </a:lnTo>
                  <a:lnTo>
                    <a:pt x="690" y="120"/>
                  </a:lnTo>
                  <a:lnTo>
                    <a:pt x="720" y="120"/>
                  </a:lnTo>
                  <a:lnTo>
                    <a:pt x="720" y="90"/>
                  </a:lnTo>
                  <a:lnTo>
                    <a:pt x="705" y="90"/>
                  </a:lnTo>
                  <a:lnTo>
                    <a:pt x="705" y="75"/>
                  </a:lnTo>
                  <a:close/>
                  <a:moveTo>
                    <a:pt x="495" y="75"/>
                  </a:moveTo>
                  <a:lnTo>
                    <a:pt x="450" y="75"/>
                  </a:lnTo>
                  <a:lnTo>
                    <a:pt x="450" y="90"/>
                  </a:lnTo>
                  <a:lnTo>
                    <a:pt x="495" y="90"/>
                  </a:lnTo>
                  <a:lnTo>
                    <a:pt x="495" y="75"/>
                  </a:lnTo>
                  <a:close/>
                  <a:moveTo>
                    <a:pt x="675" y="45"/>
                  </a:moveTo>
                  <a:lnTo>
                    <a:pt x="495" y="45"/>
                  </a:lnTo>
                  <a:lnTo>
                    <a:pt x="465" y="75"/>
                  </a:lnTo>
                  <a:lnTo>
                    <a:pt x="510" y="75"/>
                  </a:lnTo>
                  <a:lnTo>
                    <a:pt x="525" y="60"/>
                  </a:lnTo>
                  <a:lnTo>
                    <a:pt x="675" y="60"/>
                  </a:lnTo>
                  <a:lnTo>
                    <a:pt x="675" y="45"/>
                  </a:lnTo>
                  <a:close/>
                  <a:moveTo>
                    <a:pt x="690" y="60"/>
                  </a:moveTo>
                  <a:lnTo>
                    <a:pt x="645" y="60"/>
                  </a:lnTo>
                  <a:lnTo>
                    <a:pt x="645" y="75"/>
                  </a:lnTo>
                  <a:lnTo>
                    <a:pt x="690" y="75"/>
                  </a:lnTo>
                  <a:lnTo>
                    <a:pt x="690" y="60"/>
                  </a:lnTo>
                  <a:close/>
                  <a:moveTo>
                    <a:pt x="120" y="15"/>
                  </a:moveTo>
                  <a:lnTo>
                    <a:pt x="0" y="15"/>
                  </a:lnTo>
                  <a:lnTo>
                    <a:pt x="30" y="45"/>
                  </a:lnTo>
                  <a:lnTo>
                    <a:pt x="30" y="30"/>
                  </a:lnTo>
                  <a:lnTo>
                    <a:pt x="120" y="30"/>
                  </a:lnTo>
                  <a:lnTo>
                    <a:pt x="120" y="15"/>
                  </a:lnTo>
                  <a:close/>
                  <a:moveTo>
                    <a:pt x="135" y="30"/>
                  </a:moveTo>
                  <a:lnTo>
                    <a:pt x="75" y="30"/>
                  </a:lnTo>
                  <a:lnTo>
                    <a:pt x="90" y="45"/>
                  </a:lnTo>
                  <a:lnTo>
                    <a:pt x="135" y="45"/>
                  </a:lnTo>
                  <a:lnTo>
                    <a:pt x="135" y="30"/>
                  </a:lnTo>
                  <a:close/>
                  <a:moveTo>
                    <a:pt x="645" y="30"/>
                  </a:moveTo>
                  <a:lnTo>
                    <a:pt x="525" y="30"/>
                  </a:lnTo>
                  <a:lnTo>
                    <a:pt x="510" y="45"/>
                  </a:lnTo>
                  <a:lnTo>
                    <a:pt x="645" y="45"/>
                  </a:lnTo>
                  <a:lnTo>
                    <a:pt x="645" y="30"/>
                  </a:lnTo>
                  <a:close/>
                  <a:moveTo>
                    <a:pt x="30" y="0"/>
                  </a:moveTo>
                  <a:lnTo>
                    <a:pt x="15" y="0"/>
                  </a:lnTo>
                  <a:lnTo>
                    <a:pt x="15" y="15"/>
                  </a:lnTo>
                  <a:lnTo>
                    <a:pt x="30" y="15"/>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1" name="Freeform 90"/>
            <p:cNvSpPr>
              <a:spLocks/>
            </p:cNvSpPr>
            <p:nvPr/>
          </p:nvSpPr>
          <p:spPr bwMode="auto">
            <a:xfrm>
              <a:off x="2865" y="-72"/>
              <a:ext cx="135" cy="120"/>
            </a:xfrm>
            <a:custGeom>
              <a:avLst/>
              <a:gdLst>
                <a:gd name="T0" fmla="+- 0 2955 2865"/>
                <a:gd name="T1" fmla="*/ T0 w 135"/>
                <a:gd name="T2" fmla="+- 0 -72 -72"/>
                <a:gd name="T3" fmla="*/ -72 h 120"/>
                <a:gd name="T4" fmla="+- 0 2940 2865"/>
                <a:gd name="T5" fmla="*/ T4 w 135"/>
                <a:gd name="T6" fmla="+- 0 -72 -72"/>
                <a:gd name="T7" fmla="*/ -72 h 120"/>
                <a:gd name="T8" fmla="+- 0 2880 2865"/>
                <a:gd name="T9" fmla="*/ T8 w 135"/>
                <a:gd name="T10" fmla="+- 0 -42 -72"/>
                <a:gd name="T11" fmla="*/ -42 h 120"/>
                <a:gd name="T12" fmla="+- 0 2865 2865"/>
                <a:gd name="T13" fmla="*/ T12 w 135"/>
                <a:gd name="T14" fmla="+- 0 -27 -72"/>
                <a:gd name="T15" fmla="*/ -27 h 120"/>
                <a:gd name="T16" fmla="+- 0 2865 2865"/>
                <a:gd name="T17" fmla="*/ T16 w 135"/>
                <a:gd name="T18" fmla="+- 0 18 -72"/>
                <a:gd name="T19" fmla="*/ 18 h 120"/>
                <a:gd name="T20" fmla="+- 0 2895 2865"/>
                <a:gd name="T21" fmla="*/ T20 w 135"/>
                <a:gd name="T22" fmla="+- 0 48 -72"/>
                <a:gd name="T23" fmla="*/ 48 h 120"/>
                <a:gd name="T24" fmla="+- 0 2955 2865"/>
                <a:gd name="T25" fmla="*/ T24 w 135"/>
                <a:gd name="T26" fmla="+- 0 48 -72"/>
                <a:gd name="T27" fmla="*/ 48 h 120"/>
                <a:gd name="T28" fmla="+- 0 2985 2865"/>
                <a:gd name="T29" fmla="*/ T28 w 135"/>
                <a:gd name="T30" fmla="+- 0 33 -72"/>
                <a:gd name="T31" fmla="*/ 33 h 120"/>
                <a:gd name="T32" fmla="+- 0 3000 2865"/>
                <a:gd name="T33" fmla="*/ T32 w 135"/>
                <a:gd name="T34" fmla="+- 0 3 -72"/>
                <a:gd name="T35" fmla="*/ 3 h 120"/>
                <a:gd name="T36" fmla="+- 0 3000 2865"/>
                <a:gd name="T37" fmla="*/ T36 w 135"/>
                <a:gd name="T38" fmla="+- 0 -42 -72"/>
                <a:gd name="T39" fmla="*/ -42 h 120"/>
                <a:gd name="T40" fmla="+- 0 2985 2865"/>
                <a:gd name="T41" fmla="*/ T40 w 135"/>
                <a:gd name="T42" fmla="+- 0 -57 -72"/>
                <a:gd name="T43" fmla="*/ -57 h 120"/>
                <a:gd name="T44" fmla="+- 0 2955 2865"/>
                <a:gd name="T45" fmla="*/ T44 w 135"/>
                <a:gd name="T46" fmla="+- 0 -72 -72"/>
                <a:gd name="T47" fmla="*/ -72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35" h="120">
                  <a:moveTo>
                    <a:pt x="90" y="0"/>
                  </a:moveTo>
                  <a:lnTo>
                    <a:pt x="75" y="0"/>
                  </a:lnTo>
                  <a:lnTo>
                    <a:pt x="15" y="30"/>
                  </a:lnTo>
                  <a:lnTo>
                    <a:pt x="0" y="45"/>
                  </a:lnTo>
                  <a:lnTo>
                    <a:pt x="0" y="90"/>
                  </a:lnTo>
                  <a:lnTo>
                    <a:pt x="30" y="120"/>
                  </a:lnTo>
                  <a:lnTo>
                    <a:pt x="90" y="120"/>
                  </a:lnTo>
                  <a:lnTo>
                    <a:pt x="120" y="105"/>
                  </a:lnTo>
                  <a:lnTo>
                    <a:pt x="135" y="75"/>
                  </a:lnTo>
                  <a:lnTo>
                    <a:pt x="135" y="30"/>
                  </a:lnTo>
                  <a:lnTo>
                    <a:pt x="120" y="15"/>
                  </a:lnTo>
                  <a:lnTo>
                    <a:pt x="90" y="0"/>
                  </a:lnTo>
                  <a:close/>
                </a:path>
              </a:pathLst>
            </a:custGeom>
            <a:solidFill>
              <a:srgbClr val="BEBEE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2" name="Freeform 91"/>
            <p:cNvSpPr>
              <a:spLocks/>
            </p:cNvSpPr>
            <p:nvPr/>
          </p:nvSpPr>
          <p:spPr bwMode="auto">
            <a:xfrm>
              <a:off x="2880" y="-42"/>
              <a:ext cx="90" cy="60"/>
            </a:xfrm>
            <a:custGeom>
              <a:avLst/>
              <a:gdLst>
                <a:gd name="T0" fmla="+- 0 2955 2880"/>
                <a:gd name="T1" fmla="*/ T0 w 90"/>
                <a:gd name="T2" fmla="+- 0 -42 -42"/>
                <a:gd name="T3" fmla="*/ -42 h 60"/>
                <a:gd name="T4" fmla="+- 0 2895 2880"/>
                <a:gd name="T5" fmla="*/ T4 w 90"/>
                <a:gd name="T6" fmla="+- 0 -42 -42"/>
                <a:gd name="T7" fmla="*/ -42 h 60"/>
                <a:gd name="T8" fmla="+- 0 2880 2880"/>
                <a:gd name="T9" fmla="*/ T8 w 90"/>
                <a:gd name="T10" fmla="+- 0 -27 -42"/>
                <a:gd name="T11" fmla="*/ -27 h 60"/>
                <a:gd name="T12" fmla="+- 0 2880 2880"/>
                <a:gd name="T13" fmla="*/ T12 w 90"/>
                <a:gd name="T14" fmla="+- 0 18 -42"/>
                <a:gd name="T15" fmla="*/ 18 h 60"/>
                <a:gd name="T16" fmla="+- 0 2955 2880"/>
                <a:gd name="T17" fmla="*/ T16 w 90"/>
                <a:gd name="T18" fmla="+- 0 18 -42"/>
                <a:gd name="T19" fmla="*/ 18 h 60"/>
                <a:gd name="T20" fmla="+- 0 2955 2880"/>
                <a:gd name="T21" fmla="*/ T20 w 90"/>
                <a:gd name="T22" fmla="+- 0 -12 -42"/>
                <a:gd name="T23" fmla="*/ -12 h 60"/>
                <a:gd name="T24" fmla="+- 0 2970 2880"/>
                <a:gd name="T25" fmla="*/ T24 w 90"/>
                <a:gd name="T26" fmla="+- 0 -27 -42"/>
                <a:gd name="T27" fmla="*/ -27 h 60"/>
                <a:gd name="T28" fmla="+- 0 2955 2880"/>
                <a:gd name="T29" fmla="*/ T28 w 90"/>
                <a:gd name="T30" fmla="+- 0 -42 -42"/>
                <a:gd name="T31" fmla="*/ -42 h 6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0" h="60">
                  <a:moveTo>
                    <a:pt x="75" y="0"/>
                  </a:moveTo>
                  <a:lnTo>
                    <a:pt x="15" y="0"/>
                  </a:lnTo>
                  <a:lnTo>
                    <a:pt x="0" y="15"/>
                  </a:lnTo>
                  <a:lnTo>
                    <a:pt x="0" y="60"/>
                  </a:lnTo>
                  <a:lnTo>
                    <a:pt x="75" y="60"/>
                  </a:lnTo>
                  <a:lnTo>
                    <a:pt x="75" y="30"/>
                  </a:lnTo>
                  <a:lnTo>
                    <a:pt x="90" y="15"/>
                  </a:lnTo>
                  <a:lnTo>
                    <a:pt x="75"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3" name="AutoShape 125"/>
            <p:cNvSpPr>
              <a:spLocks/>
            </p:cNvSpPr>
            <p:nvPr/>
          </p:nvSpPr>
          <p:spPr bwMode="auto">
            <a:xfrm>
              <a:off x="2445" y="-87"/>
              <a:ext cx="300" cy="105"/>
            </a:xfrm>
            <a:custGeom>
              <a:avLst/>
              <a:gdLst>
                <a:gd name="T0" fmla="+- 0 2475 2445"/>
                <a:gd name="T1" fmla="*/ T0 w 300"/>
                <a:gd name="T2" fmla="+- 0 -42 -87"/>
                <a:gd name="T3" fmla="*/ -42 h 105"/>
                <a:gd name="T4" fmla="+- 0 2460 2445"/>
                <a:gd name="T5" fmla="*/ T4 w 300"/>
                <a:gd name="T6" fmla="+- 0 -57 -87"/>
                <a:gd name="T7" fmla="*/ -57 h 105"/>
                <a:gd name="T8" fmla="+- 0 2460 2445"/>
                <a:gd name="T9" fmla="*/ T8 w 300"/>
                <a:gd name="T10" fmla="+- 0 -72 -87"/>
                <a:gd name="T11" fmla="*/ -72 h 105"/>
                <a:gd name="T12" fmla="+- 0 2445 2445"/>
                <a:gd name="T13" fmla="*/ T12 w 300"/>
                <a:gd name="T14" fmla="+- 0 -87 -87"/>
                <a:gd name="T15" fmla="*/ -87 h 105"/>
                <a:gd name="T16" fmla="+- 0 2445 2445"/>
                <a:gd name="T17" fmla="*/ T16 w 300"/>
                <a:gd name="T18" fmla="+- 0 -57 -87"/>
                <a:gd name="T19" fmla="*/ -57 h 105"/>
                <a:gd name="T20" fmla="+- 0 2460 2445"/>
                <a:gd name="T21" fmla="*/ T20 w 300"/>
                <a:gd name="T22" fmla="+- 0 3 -87"/>
                <a:gd name="T23" fmla="*/ 3 h 105"/>
                <a:gd name="T24" fmla="+- 0 2475 2445"/>
                <a:gd name="T25" fmla="*/ T24 w 300"/>
                <a:gd name="T26" fmla="+- 0 -12 -87"/>
                <a:gd name="T27" fmla="*/ -12 h 105"/>
                <a:gd name="T28" fmla="+- 0 2475 2445"/>
                <a:gd name="T29" fmla="*/ T28 w 300"/>
                <a:gd name="T30" fmla="+- 0 -42 -87"/>
                <a:gd name="T31" fmla="*/ -42 h 105"/>
                <a:gd name="T32" fmla="+- 0 2745 2445"/>
                <a:gd name="T33" fmla="*/ T32 w 300"/>
                <a:gd name="T34" fmla="+- 0 3 -87"/>
                <a:gd name="T35" fmla="*/ 3 h 105"/>
                <a:gd name="T36" fmla="+- 0 2595 2445"/>
                <a:gd name="T37" fmla="*/ T36 w 300"/>
                <a:gd name="T38" fmla="+- 0 3 -87"/>
                <a:gd name="T39" fmla="*/ 3 h 105"/>
                <a:gd name="T40" fmla="+- 0 2625 2445"/>
                <a:gd name="T41" fmla="*/ T40 w 300"/>
                <a:gd name="T42" fmla="+- 0 18 -87"/>
                <a:gd name="T43" fmla="*/ 18 h 105"/>
                <a:gd name="T44" fmla="+- 0 2700 2445"/>
                <a:gd name="T45" fmla="*/ T44 w 300"/>
                <a:gd name="T46" fmla="+- 0 18 -87"/>
                <a:gd name="T47" fmla="*/ 18 h 105"/>
                <a:gd name="T48" fmla="+- 0 2745 2445"/>
                <a:gd name="T49" fmla="*/ T48 w 300"/>
                <a:gd name="T50" fmla="+- 0 3 -87"/>
                <a:gd name="T51" fmla="*/ 3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00" h="105">
                  <a:moveTo>
                    <a:pt x="30" y="45"/>
                  </a:moveTo>
                  <a:lnTo>
                    <a:pt x="15" y="30"/>
                  </a:lnTo>
                  <a:lnTo>
                    <a:pt x="15" y="15"/>
                  </a:lnTo>
                  <a:lnTo>
                    <a:pt x="0" y="0"/>
                  </a:lnTo>
                  <a:lnTo>
                    <a:pt x="0" y="30"/>
                  </a:lnTo>
                  <a:lnTo>
                    <a:pt x="15" y="90"/>
                  </a:lnTo>
                  <a:lnTo>
                    <a:pt x="30" y="75"/>
                  </a:lnTo>
                  <a:lnTo>
                    <a:pt x="30" y="45"/>
                  </a:lnTo>
                  <a:moveTo>
                    <a:pt x="300" y="90"/>
                  </a:moveTo>
                  <a:lnTo>
                    <a:pt x="150" y="90"/>
                  </a:lnTo>
                  <a:lnTo>
                    <a:pt x="180" y="105"/>
                  </a:lnTo>
                  <a:lnTo>
                    <a:pt x="255" y="105"/>
                  </a:lnTo>
                  <a:lnTo>
                    <a:pt x="300" y="90"/>
                  </a:lnTo>
                </a:path>
              </a:pathLst>
            </a:custGeom>
            <a:solidFill>
              <a:srgbClr val="BEBEE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4" name="AutoShape 126"/>
            <p:cNvSpPr>
              <a:spLocks/>
            </p:cNvSpPr>
            <p:nvPr/>
          </p:nvSpPr>
          <p:spPr bwMode="auto">
            <a:xfrm>
              <a:off x="2490" y="-27"/>
              <a:ext cx="585" cy="180"/>
            </a:xfrm>
            <a:custGeom>
              <a:avLst/>
              <a:gdLst>
                <a:gd name="T0" fmla="+- 0 2550 2490"/>
                <a:gd name="T1" fmla="*/ T0 w 585"/>
                <a:gd name="T2" fmla="+- 0 33 -27"/>
                <a:gd name="T3" fmla="*/ 33 h 180"/>
                <a:gd name="T4" fmla="+- 0 2520 2490"/>
                <a:gd name="T5" fmla="*/ T4 w 585"/>
                <a:gd name="T6" fmla="+- 0 -27 -27"/>
                <a:gd name="T7" fmla="*/ -27 h 180"/>
                <a:gd name="T8" fmla="+- 0 2520 2490"/>
                <a:gd name="T9" fmla="*/ T8 w 585"/>
                <a:gd name="T10" fmla="+- 0 -12 -27"/>
                <a:gd name="T11" fmla="*/ -12 h 180"/>
                <a:gd name="T12" fmla="+- 0 2535 2490"/>
                <a:gd name="T13" fmla="*/ T12 w 585"/>
                <a:gd name="T14" fmla="+- 0 18 -27"/>
                <a:gd name="T15" fmla="*/ 18 h 180"/>
                <a:gd name="T16" fmla="+- 0 2520 2490"/>
                <a:gd name="T17" fmla="*/ T16 w 585"/>
                <a:gd name="T18" fmla="+- 0 33 -27"/>
                <a:gd name="T19" fmla="*/ 33 h 180"/>
                <a:gd name="T20" fmla="+- 0 2520 2490"/>
                <a:gd name="T21" fmla="*/ T20 w 585"/>
                <a:gd name="T22" fmla="+- 0 63 -27"/>
                <a:gd name="T23" fmla="*/ 63 h 180"/>
                <a:gd name="T24" fmla="+- 0 2490 2490"/>
                <a:gd name="T25" fmla="*/ T24 w 585"/>
                <a:gd name="T26" fmla="+- 0 93 -27"/>
                <a:gd name="T27" fmla="*/ 93 h 180"/>
                <a:gd name="T28" fmla="+- 0 2490 2490"/>
                <a:gd name="T29" fmla="*/ T28 w 585"/>
                <a:gd name="T30" fmla="+- 0 138 -27"/>
                <a:gd name="T31" fmla="*/ 138 h 180"/>
                <a:gd name="T32" fmla="+- 0 2505 2490"/>
                <a:gd name="T33" fmla="*/ T32 w 585"/>
                <a:gd name="T34" fmla="+- 0 123 -27"/>
                <a:gd name="T35" fmla="*/ 123 h 180"/>
                <a:gd name="T36" fmla="+- 0 2520 2490"/>
                <a:gd name="T37" fmla="*/ T36 w 585"/>
                <a:gd name="T38" fmla="+- 0 93 -27"/>
                <a:gd name="T39" fmla="*/ 93 h 180"/>
                <a:gd name="T40" fmla="+- 0 2550 2490"/>
                <a:gd name="T41" fmla="*/ T40 w 585"/>
                <a:gd name="T42" fmla="+- 0 78 -27"/>
                <a:gd name="T43" fmla="*/ 78 h 180"/>
                <a:gd name="T44" fmla="+- 0 2550 2490"/>
                <a:gd name="T45" fmla="*/ T44 w 585"/>
                <a:gd name="T46" fmla="+- 0 33 -27"/>
                <a:gd name="T47" fmla="*/ 33 h 180"/>
                <a:gd name="T48" fmla="+- 0 2588 2490"/>
                <a:gd name="T49" fmla="*/ T48 w 585"/>
                <a:gd name="T50" fmla="+- 0 56 -27"/>
                <a:gd name="T51" fmla="*/ 56 h 180"/>
                <a:gd name="T52" fmla="+- 0 2580 2490"/>
                <a:gd name="T53" fmla="*/ T52 w 585"/>
                <a:gd name="T54" fmla="+- 0 48 -27"/>
                <a:gd name="T55" fmla="*/ 48 h 180"/>
                <a:gd name="T56" fmla="+- 0 2565 2490"/>
                <a:gd name="T57" fmla="*/ T56 w 585"/>
                <a:gd name="T58" fmla="+- 0 48 -27"/>
                <a:gd name="T59" fmla="*/ 48 h 180"/>
                <a:gd name="T60" fmla="+- 0 2588 2490"/>
                <a:gd name="T61" fmla="*/ T60 w 585"/>
                <a:gd name="T62" fmla="+- 0 56 -27"/>
                <a:gd name="T63" fmla="*/ 56 h 180"/>
                <a:gd name="T64" fmla="+- 0 2610 2490"/>
                <a:gd name="T65" fmla="*/ T64 w 585"/>
                <a:gd name="T66" fmla="+- 0 63 -27"/>
                <a:gd name="T67" fmla="*/ 63 h 180"/>
                <a:gd name="T68" fmla="+- 0 2588 2490"/>
                <a:gd name="T69" fmla="*/ T68 w 585"/>
                <a:gd name="T70" fmla="+- 0 56 -27"/>
                <a:gd name="T71" fmla="*/ 56 h 180"/>
                <a:gd name="T72" fmla="+- 0 2595 2490"/>
                <a:gd name="T73" fmla="*/ T72 w 585"/>
                <a:gd name="T74" fmla="+- 0 63 -27"/>
                <a:gd name="T75" fmla="*/ 63 h 180"/>
                <a:gd name="T76" fmla="+- 0 2610 2490"/>
                <a:gd name="T77" fmla="*/ T76 w 585"/>
                <a:gd name="T78" fmla="+- 0 63 -27"/>
                <a:gd name="T79" fmla="*/ 63 h 180"/>
                <a:gd name="T80" fmla="+- 0 2715 2490"/>
                <a:gd name="T81" fmla="*/ T80 w 585"/>
                <a:gd name="T82" fmla="+- 0 63 -27"/>
                <a:gd name="T83" fmla="*/ 63 h 180"/>
                <a:gd name="T84" fmla="+- 0 2625 2490"/>
                <a:gd name="T85" fmla="*/ T84 w 585"/>
                <a:gd name="T86" fmla="+- 0 63 -27"/>
                <a:gd name="T87" fmla="*/ 63 h 180"/>
                <a:gd name="T88" fmla="+- 0 2670 2490"/>
                <a:gd name="T89" fmla="*/ T88 w 585"/>
                <a:gd name="T90" fmla="+- 0 78 -27"/>
                <a:gd name="T91" fmla="*/ 78 h 180"/>
                <a:gd name="T92" fmla="+- 0 2715 2490"/>
                <a:gd name="T93" fmla="*/ T92 w 585"/>
                <a:gd name="T94" fmla="+- 0 63 -27"/>
                <a:gd name="T95" fmla="*/ 63 h 180"/>
                <a:gd name="T96" fmla="+- 0 2775 2490"/>
                <a:gd name="T97" fmla="*/ T96 w 585"/>
                <a:gd name="T98" fmla="+- 0 48 -27"/>
                <a:gd name="T99" fmla="*/ 48 h 180"/>
                <a:gd name="T100" fmla="+- 0 2760 2490"/>
                <a:gd name="T101" fmla="*/ T100 w 585"/>
                <a:gd name="T102" fmla="+- 0 48 -27"/>
                <a:gd name="T103" fmla="*/ 48 h 180"/>
                <a:gd name="T104" fmla="+- 0 2730 2490"/>
                <a:gd name="T105" fmla="*/ T104 w 585"/>
                <a:gd name="T106" fmla="+- 0 63 -27"/>
                <a:gd name="T107" fmla="*/ 63 h 180"/>
                <a:gd name="T108" fmla="+- 0 2745 2490"/>
                <a:gd name="T109" fmla="*/ T108 w 585"/>
                <a:gd name="T110" fmla="+- 0 63 -27"/>
                <a:gd name="T111" fmla="*/ 63 h 180"/>
                <a:gd name="T112" fmla="+- 0 2775 2490"/>
                <a:gd name="T113" fmla="*/ T112 w 585"/>
                <a:gd name="T114" fmla="+- 0 48 -27"/>
                <a:gd name="T115" fmla="*/ 48 h 180"/>
                <a:gd name="T116" fmla="+- 0 2805 2490"/>
                <a:gd name="T117" fmla="*/ T116 w 585"/>
                <a:gd name="T118" fmla="+- 0 33 -27"/>
                <a:gd name="T119" fmla="*/ 33 h 180"/>
                <a:gd name="T120" fmla="+- 0 2775 2490"/>
                <a:gd name="T121" fmla="*/ T120 w 585"/>
                <a:gd name="T122" fmla="+- 0 48 -27"/>
                <a:gd name="T123" fmla="*/ 48 h 180"/>
                <a:gd name="T124" fmla="+- 0 2790 2490"/>
                <a:gd name="T125" fmla="*/ T124 w 585"/>
                <a:gd name="T126" fmla="+- 0 48 -27"/>
                <a:gd name="T127" fmla="*/ 48 h 180"/>
                <a:gd name="T128" fmla="+- 0 2805 2490"/>
                <a:gd name="T129" fmla="*/ T128 w 585"/>
                <a:gd name="T130" fmla="+- 0 33 -27"/>
                <a:gd name="T131" fmla="*/ 33 h 180"/>
                <a:gd name="T132" fmla="+- 0 3030 2490"/>
                <a:gd name="T133" fmla="*/ T132 w 585"/>
                <a:gd name="T134" fmla="+- 0 123 -27"/>
                <a:gd name="T135" fmla="*/ 123 h 180"/>
                <a:gd name="T136" fmla="+- 0 2970 2490"/>
                <a:gd name="T137" fmla="*/ T136 w 585"/>
                <a:gd name="T138" fmla="+- 0 123 -27"/>
                <a:gd name="T139" fmla="*/ 123 h 180"/>
                <a:gd name="T140" fmla="+- 0 2895 2490"/>
                <a:gd name="T141" fmla="*/ T140 w 585"/>
                <a:gd name="T142" fmla="+- 0 123 -27"/>
                <a:gd name="T143" fmla="*/ 123 h 180"/>
                <a:gd name="T144" fmla="+- 0 2880 2490"/>
                <a:gd name="T145" fmla="*/ T144 w 585"/>
                <a:gd name="T146" fmla="+- 0 123 -27"/>
                <a:gd name="T147" fmla="*/ 123 h 180"/>
                <a:gd name="T148" fmla="+- 0 2910 2490"/>
                <a:gd name="T149" fmla="*/ T148 w 585"/>
                <a:gd name="T150" fmla="+- 0 138 -27"/>
                <a:gd name="T151" fmla="*/ 138 h 180"/>
                <a:gd name="T152" fmla="+- 0 2925 2490"/>
                <a:gd name="T153" fmla="*/ T152 w 585"/>
                <a:gd name="T154" fmla="+- 0 138 -27"/>
                <a:gd name="T155" fmla="*/ 138 h 180"/>
                <a:gd name="T156" fmla="+- 0 2955 2490"/>
                <a:gd name="T157" fmla="*/ T156 w 585"/>
                <a:gd name="T158" fmla="+- 0 153 -27"/>
                <a:gd name="T159" fmla="*/ 153 h 180"/>
                <a:gd name="T160" fmla="+- 0 2985 2490"/>
                <a:gd name="T161" fmla="*/ T160 w 585"/>
                <a:gd name="T162" fmla="+- 0 153 -27"/>
                <a:gd name="T163" fmla="*/ 153 h 180"/>
                <a:gd name="T164" fmla="+- 0 3015 2490"/>
                <a:gd name="T165" fmla="*/ T164 w 585"/>
                <a:gd name="T166" fmla="+- 0 138 -27"/>
                <a:gd name="T167" fmla="*/ 138 h 180"/>
                <a:gd name="T168" fmla="+- 0 3030 2490"/>
                <a:gd name="T169" fmla="*/ T168 w 585"/>
                <a:gd name="T170" fmla="+- 0 123 -27"/>
                <a:gd name="T171" fmla="*/ 123 h 180"/>
                <a:gd name="T172" fmla="+- 0 3075 2490"/>
                <a:gd name="T173" fmla="*/ T172 w 585"/>
                <a:gd name="T174" fmla="+- 0 3 -27"/>
                <a:gd name="T175" fmla="*/ 3 h 180"/>
                <a:gd name="T176" fmla="+- 0 3060 2490"/>
                <a:gd name="T177" fmla="*/ T176 w 585"/>
                <a:gd name="T178" fmla="+- 0 33 -27"/>
                <a:gd name="T179" fmla="*/ 33 h 180"/>
                <a:gd name="T180" fmla="+- 0 3060 2490"/>
                <a:gd name="T181" fmla="*/ T180 w 585"/>
                <a:gd name="T182" fmla="+- 0 63 -27"/>
                <a:gd name="T183" fmla="*/ 63 h 180"/>
                <a:gd name="T184" fmla="+- 0 3045 2490"/>
                <a:gd name="T185" fmla="*/ T184 w 585"/>
                <a:gd name="T186" fmla="+- 0 93 -27"/>
                <a:gd name="T187" fmla="*/ 93 h 180"/>
                <a:gd name="T188" fmla="+- 0 3015 2490"/>
                <a:gd name="T189" fmla="*/ T188 w 585"/>
                <a:gd name="T190" fmla="+- 0 108 -27"/>
                <a:gd name="T191" fmla="*/ 108 h 180"/>
                <a:gd name="T192" fmla="+- 0 3045 2490"/>
                <a:gd name="T193" fmla="*/ T192 w 585"/>
                <a:gd name="T194" fmla="+- 0 108 -27"/>
                <a:gd name="T195" fmla="*/ 108 h 180"/>
                <a:gd name="T196" fmla="+- 0 3075 2490"/>
                <a:gd name="T197" fmla="*/ T196 w 585"/>
                <a:gd name="T198" fmla="+- 0 48 -27"/>
                <a:gd name="T199" fmla="*/ 48 h 180"/>
                <a:gd name="T200" fmla="+- 0 3075 2490"/>
                <a:gd name="T201" fmla="*/ T200 w 585"/>
                <a:gd name="T202" fmla="+- 0 3 -27"/>
                <a:gd name="T203" fmla="*/ 3 h 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585" h="180">
                  <a:moveTo>
                    <a:pt x="60" y="60"/>
                  </a:moveTo>
                  <a:lnTo>
                    <a:pt x="30" y="0"/>
                  </a:lnTo>
                  <a:lnTo>
                    <a:pt x="30" y="15"/>
                  </a:lnTo>
                  <a:lnTo>
                    <a:pt x="45" y="45"/>
                  </a:lnTo>
                  <a:lnTo>
                    <a:pt x="30" y="60"/>
                  </a:lnTo>
                  <a:lnTo>
                    <a:pt x="30" y="90"/>
                  </a:lnTo>
                  <a:lnTo>
                    <a:pt x="0" y="120"/>
                  </a:lnTo>
                  <a:lnTo>
                    <a:pt x="0" y="165"/>
                  </a:lnTo>
                  <a:lnTo>
                    <a:pt x="15" y="150"/>
                  </a:lnTo>
                  <a:lnTo>
                    <a:pt x="30" y="120"/>
                  </a:lnTo>
                  <a:lnTo>
                    <a:pt x="60" y="105"/>
                  </a:lnTo>
                  <a:lnTo>
                    <a:pt x="60" y="60"/>
                  </a:lnTo>
                  <a:moveTo>
                    <a:pt x="98" y="83"/>
                  </a:moveTo>
                  <a:lnTo>
                    <a:pt x="90" y="75"/>
                  </a:lnTo>
                  <a:lnTo>
                    <a:pt x="75" y="75"/>
                  </a:lnTo>
                  <a:lnTo>
                    <a:pt x="98" y="83"/>
                  </a:lnTo>
                  <a:moveTo>
                    <a:pt x="120" y="90"/>
                  </a:moveTo>
                  <a:lnTo>
                    <a:pt x="98" y="83"/>
                  </a:lnTo>
                  <a:lnTo>
                    <a:pt x="105" y="90"/>
                  </a:lnTo>
                  <a:lnTo>
                    <a:pt x="120" y="90"/>
                  </a:lnTo>
                  <a:moveTo>
                    <a:pt x="225" y="90"/>
                  </a:moveTo>
                  <a:lnTo>
                    <a:pt x="135" y="90"/>
                  </a:lnTo>
                  <a:lnTo>
                    <a:pt x="180" y="105"/>
                  </a:lnTo>
                  <a:lnTo>
                    <a:pt x="225" y="90"/>
                  </a:lnTo>
                  <a:moveTo>
                    <a:pt x="285" y="75"/>
                  </a:moveTo>
                  <a:lnTo>
                    <a:pt x="270" y="75"/>
                  </a:lnTo>
                  <a:lnTo>
                    <a:pt x="240" y="90"/>
                  </a:lnTo>
                  <a:lnTo>
                    <a:pt x="255" y="90"/>
                  </a:lnTo>
                  <a:lnTo>
                    <a:pt x="285" y="75"/>
                  </a:lnTo>
                  <a:moveTo>
                    <a:pt x="315" y="60"/>
                  </a:moveTo>
                  <a:lnTo>
                    <a:pt x="285" y="75"/>
                  </a:lnTo>
                  <a:lnTo>
                    <a:pt x="300" y="75"/>
                  </a:lnTo>
                  <a:lnTo>
                    <a:pt x="315" y="60"/>
                  </a:lnTo>
                  <a:moveTo>
                    <a:pt x="540" y="150"/>
                  </a:moveTo>
                  <a:lnTo>
                    <a:pt x="480" y="150"/>
                  </a:lnTo>
                  <a:lnTo>
                    <a:pt x="405" y="150"/>
                  </a:lnTo>
                  <a:lnTo>
                    <a:pt x="390" y="150"/>
                  </a:lnTo>
                  <a:lnTo>
                    <a:pt x="420" y="165"/>
                  </a:lnTo>
                  <a:lnTo>
                    <a:pt x="435" y="165"/>
                  </a:lnTo>
                  <a:lnTo>
                    <a:pt x="465" y="180"/>
                  </a:lnTo>
                  <a:lnTo>
                    <a:pt x="495" y="180"/>
                  </a:lnTo>
                  <a:lnTo>
                    <a:pt x="525" y="165"/>
                  </a:lnTo>
                  <a:lnTo>
                    <a:pt x="540" y="150"/>
                  </a:lnTo>
                  <a:moveTo>
                    <a:pt x="585" y="30"/>
                  </a:moveTo>
                  <a:lnTo>
                    <a:pt x="570" y="60"/>
                  </a:lnTo>
                  <a:lnTo>
                    <a:pt x="570" y="90"/>
                  </a:lnTo>
                  <a:lnTo>
                    <a:pt x="555" y="120"/>
                  </a:lnTo>
                  <a:lnTo>
                    <a:pt x="525" y="135"/>
                  </a:lnTo>
                  <a:lnTo>
                    <a:pt x="555" y="135"/>
                  </a:lnTo>
                  <a:lnTo>
                    <a:pt x="585" y="75"/>
                  </a:lnTo>
                  <a:lnTo>
                    <a:pt x="585" y="30"/>
                  </a:lnTo>
                </a:path>
              </a:pathLst>
            </a:custGeom>
            <a:solidFill>
              <a:srgbClr val="4B4B7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5" name="AutoShape 127"/>
            <p:cNvSpPr>
              <a:spLocks/>
            </p:cNvSpPr>
            <p:nvPr/>
          </p:nvSpPr>
          <p:spPr bwMode="auto">
            <a:xfrm>
              <a:off x="2115" y="-207"/>
              <a:ext cx="345" cy="645"/>
            </a:xfrm>
            <a:custGeom>
              <a:avLst/>
              <a:gdLst>
                <a:gd name="T0" fmla="+- 0 2295 2115"/>
                <a:gd name="T1" fmla="*/ T0 w 345"/>
                <a:gd name="T2" fmla="+- 0 408 -207"/>
                <a:gd name="T3" fmla="*/ 408 h 645"/>
                <a:gd name="T4" fmla="+- 0 2235 2115"/>
                <a:gd name="T5" fmla="*/ T4 w 345"/>
                <a:gd name="T6" fmla="+- 0 393 -207"/>
                <a:gd name="T7" fmla="*/ 393 h 645"/>
                <a:gd name="T8" fmla="+- 0 2235 2115"/>
                <a:gd name="T9" fmla="*/ T8 w 345"/>
                <a:gd name="T10" fmla="+- 0 438 -207"/>
                <a:gd name="T11" fmla="*/ 438 h 645"/>
                <a:gd name="T12" fmla="+- 0 2295 2115"/>
                <a:gd name="T13" fmla="*/ T12 w 345"/>
                <a:gd name="T14" fmla="+- 0 408 -207"/>
                <a:gd name="T15" fmla="*/ 408 h 645"/>
                <a:gd name="T16" fmla="+- 0 2460 2115"/>
                <a:gd name="T17" fmla="*/ T16 w 345"/>
                <a:gd name="T18" fmla="+- 0 -12 -207"/>
                <a:gd name="T19" fmla="*/ -12 h 645"/>
                <a:gd name="T20" fmla="+- 0 2415 2115"/>
                <a:gd name="T21" fmla="*/ T20 w 345"/>
                <a:gd name="T22" fmla="+- 0 -102 -207"/>
                <a:gd name="T23" fmla="*/ -102 h 645"/>
                <a:gd name="T24" fmla="+- 0 2385 2115"/>
                <a:gd name="T25" fmla="*/ T24 w 345"/>
                <a:gd name="T26" fmla="+- 0 -147 -207"/>
                <a:gd name="T27" fmla="*/ -147 h 645"/>
                <a:gd name="T28" fmla="+- 0 2355 2115"/>
                <a:gd name="T29" fmla="*/ T28 w 345"/>
                <a:gd name="T30" fmla="+- 0 -177 -207"/>
                <a:gd name="T31" fmla="*/ -177 h 645"/>
                <a:gd name="T32" fmla="+- 0 2348 2115"/>
                <a:gd name="T33" fmla="*/ T32 w 345"/>
                <a:gd name="T34" fmla="+- 0 -192 -207"/>
                <a:gd name="T35" fmla="*/ -192 h 645"/>
                <a:gd name="T36" fmla="+- 0 2340 2115"/>
                <a:gd name="T37" fmla="*/ T36 w 345"/>
                <a:gd name="T38" fmla="+- 0 -207 -207"/>
                <a:gd name="T39" fmla="*/ -207 h 645"/>
                <a:gd name="T40" fmla="+- 0 2250 2115"/>
                <a:gd name="T41" fmla="*/ T40 w 345"/>
                <a:gd name="T42" fmla="+- 0 -192 -207"/>
                <a:gd name="T43" fmla="*/ -192 h 645"/>
                <a:gd name="T44" fmla="+- 0 2145 2115"/>
                <a:gd name="T45" fmla="*/ T44 w 345"/>
                <a:gd name="T46" fmla="+- 0 -192 -207"/>
                <a:gd name="T47" fmla="*/ -192 h 645"/>
                <a:gd name="T48" fmla="+- 0 2115 2115"/>
                <a:gd name="T49" fmla="*/ T48 w 345"/>
                <a:gd name="T50" fmla="+- 0 -207 -207"/>
                <a:gd name="T51" fmla="*/ -207 h 645"/>
                <a:gd name="T52" fmla="+- 0 2115 2115"/>
                <a:gd name="T53" fmla="*/ T52 w 345"/>
                <a:gd name="T54" fmla="+- 0 -162 -207"/>
                <a:gd name="T55" fmla="*/ -162 h 645"/>
                <a:gd name="T56" fmla="+- 0 2160 2115"/>
                <a:gd name="T57" fmla="*/ T56 w 345"/>
                <a:gd name="T58" fmla="+- 0 -147 -207"/>
                <a:gd name="T59" fmla="*/ -147 h 645"/>
                <a:gd name="T60" fmla="+- 0 2235 2115"/>
                <a:gd name="T61" fmla="*/ T60 w 345"/>
                <a:gd name="T62" fmla="+- 0 -147 -207"/>
                <a:gd name="T63" fmla="*/ -147 h 645"/>
                <a:gd name="T64" fmla="+- 0 2250 2115"/>
                <a:gd name="T65" fmla="*/ T64 w 345"/>
                <a:gd name="T66" fmla="+- 0 -87 -207"/>
                <a:gd name="T67" fmla="*/ -87 h 645"/>
                <a:gd name="T68" fmla="+- 0 2250 2115"/>
                <a:gd name="T69" fmla="*/ T68 w 345"/>
                <a:gd name="T70" fmla="+- 0 -12 -207"/>
                <a:gd name="T71" fmla="*/ -12 h 645"/>
                <a:gd name="T72" fmla="+- 0 2265 2115"/>
                <a:gd name="T73" fmla="*/ T72 w 345"/>
                <a:gd name="T74" fmla="+- 0 78 -207"/>
                <a:gd name="T75" fmla="*/ 78 h 645"/>
                <a:gd name="T76" fmla="+- 0 2250 2115"/>
                <a:gd name="T77" fmla="*/ T76 w 345"/>
                <a:gd name="T78" fmla="+- 0 123 -207"/>
                <a:gd name="T79" fmla="*/ 123 h 645"/>
                <a:gd name="T80" fmla="+- 0 2325 2115"/>
                <a:gd name="T81" fmla="*/ T80 w 345"/>
                <a:gd name="T82" fmla="+- 0 108 -207"/>
                <a:gd name="T83" fmla="*/ 108 h 645"/>
                <a:gd name="T84" fmla="+- 0 2415 2115"/>
                <a:gd name="T85" fmla="*/ T84 w 345"/>
                <a:gd name="T86" fmla="+- 0 93 -207"/>
                <a:gd name="T87" fmla="*/ 93 h 645"/>
                <a:gd name="T88" fmla="+- 0 2460 2115"/>
                <a:gd name="T89" fmla="*/ T88 w 345"/>
                <a:gd name="T90" fmla="+- 0 63 -207"/>
                <a:gd name="T91" fmla="*/ 63 h 645"/>
                <a:gd name="T92" fmla="+- 0 2460 2115"/>
                <a:gd name="T93" fmla="*/ T92 w 345"/>
                <a:gd name="T94" fmla="+- 0 -12 -207"/>
                <a:gd name="T95" fmla="*/ -12 h 6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45" h="645">
                  <a:moveTo>
                    <a:pt x="180" y="615"/>
                  </a:moveTo>
                  <a:lnTo>
                    <a:pt x="120" y="600"/>
                  </a:lnTo>
                  <a:lnTo>
                    <a:pt x="120" y="645"/>
                  </a:lnTo>
                  <a:lnTo>
                    <a:pt x="180" y="615"/>
                  </a:lnTo>
                  <a:moveTo>
                    <a:pt x="345" y="195"/>
                  </a:moveTo>
                  <a:lnTo>
                    <a:pt x="300" y="105"/>
                  </a:lnTo>
                  <a:lnTo>
                    <a:pt x="270" y="60"/>
                  </a:lnTo>
                  <a:lnTo>
                    <a:pt x="240" y="30"/>
                  </a:lnTo>
                  <a:lnTo>
                    <a:pt x="233" y="15"/>
                  </a:lnTo>
                  <a:lnTo>
                    <a:pt x="225" y="0"/>
                  </a:lnTo>
                  <a:lnTo>
                    <a:pt x="135" y="15"/>
                  </a:lnTo>
                  <a:lnTo>
                    <a:pt x="30" y="15"/>
                  </a:lnTo>
                  <a:lnTo>
                    <a:pt x="0" y="0"/>
                  </a:lnTo>
                  <a:lnTo>
                    <a:pt x="0" y="45"/>
                  </a:lnTo>
                  <a:lnTo>
                    <a:pt x="45" y="60"/>
                  </a:lnTo>
                  <a:lnTo>
                    <a:pt x="120" y="60"/>
                  </a:lnTo>
                  <a:lnTo>
                    <a:pt x="135" y="120"/>
                  </a:lnTo>
                  <a:lnTo>
                    <a:pt x="135" y="195"/>
                  </a:lnTo>
                  <a:lnTo>
                    <a:pt x="150" y="285"/>
                  </a:lnTo>
                  <a:lnTo>
                    <a:pt x="135" y="330"/>
                  </a:lnTo>
                  <a:lnTo>
                    <a:pt x="210" y="315"/>
                  </a:lnTo>
                  <a:lnTo>
                    <a:pt x="300" y="300"/>
                  </a:lnTo>
                  <a:lnTo>
                    <a:pt x="345" y="270"/>
                  </a:lnTo>
                  <a:lnTo>
                    <a:pt x="345" y="195"/>
                  </a:lnTo>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AutoShape 128"/>
            <p:cNvSpPr>
              <a:spLocks/>
            </p:cNvSpPr>
            <p:nvPr/>
          </p:nvSpPr>
          <p:spPr bwMode="auto">
            <a:xfrm>
              <a:off x="1905" y="-222"/>
              <a:ext cx="225" cy="825"/>
            </a:xfrm>
            <a:custGeom>
              <a:avLst/>
              <a:gdLst>
                <a:gd name="T0" fmla="+- 0 1950 1905"/>
                <a:gd name="T1" fmla="*/ T0 w 225"/>
                <a:gd name="T2" fmla="+- 0 573 -222"/>
                <a:gd name="T3" fmla="*/ 573 h 825"/>
                <a:gd name="T4" fmla="+- 0 1980 1905"/>
                <a:gd name="T5" fmla="*/ T4 w 225"/>
                <a:gd name="T6" fmla="+- 0 588 -222"/>
                <a:gd name="T7" fmla="*/ 588 h 825"/>
                <a:gd name="T8" fmla="+- 0 2025 1905"/>
                <a:gd name="T9" fmla="*/ T8 w 225"/>
                <a:gd name="T10" fmla="+- 0 573 -222"/>
                <a:gd name="T11" fmla="*/ 573 h 825"/>
                <a:gd name="T12" fmla="+- 0 1935 1905"/>
                <a:gd name="T13" fmla="*/ T12 w 225"/>
                <a:gd name="T14" fmla="+- 0 558 -222"/>
                <a:gd name="T15" fmla="*/ 558 h 825"/>
                <a:gd name="T16" fmla="+- 0 1995 1905"/>
                <a:gd name="T17" fmla="*/ T16 w 225"/>
                <a:gd name="T18" fmla="+- 0 573 -222"/>
                <a:gd name="T19" fmla="*/ 573 h 825"/>
                <a:gd name="T20" fmla="+- 0 1965 1905"/>
                <a:gd name="T21" fmla="*/ T20 w 225"/>
                <a:gd name="T22" fmla="+- 0 543 -222"/>
                <a:gd name="T23" fmla="*/ 543 h 825"/>
                <a:gd name="T24" fmla="+- 0 1920 1905"/>
                <a:gd name="T25" fmla="*/ T24 w 225"/>
                <a:gd name="T26" fmla="+- 0 558 -222"/>
                <a:gd name="T27" fmla="*/ 558 h 825"/>
                <a:gd name="T28" fmla="+- 0 1965 1905"/>
                <a:gd name="T29" fmla="*/ T28 w 225"/>
                <a:gd name="T30" fmla="+- 0 543 -222"/>
                <a:gd name="T31" fmla="*/ 543 h 825"/>
                <a:gd name="T32" fmla="+- 0 2010 1905"/>
                <a:gd name="T33" fmla="*/ T32 w 225"/>
                <a:gd name="T34" fmla="+- 0 -102 -222"/>
                <a:gd name="T35" fmla="*/ -102 h 825"/>
                <a:gd name="T36" fmla="+- 0 1995 1905"/>
                <a:gd name="T37" fmla="*/ T36 w 225"/>
                <a:gd name="T38" fmla="+- 0 -72 -222"/>
                <a:gd name="T39" fmla="*/ -72 h 825"/>
                <a:gd name="T40" fmla="+- 0 1980 1905"/>
                <a:gd name="T41" fmla="*/ T40 w 225"/>
                <a:gd name="T42" fmla="+- 0 -42 -222"/>
                <a:gd name="T43" fmla="*/ -42 h 825"/>
                <a:gd name="T44" fmla="+- 0 1965 1905"/>
                <a:gd name="T45" fmla="*/ T44 w 225"/>
                <a:gd name="T46" fmla="+- 0 3 -222"/>
                <a:gd name="T47" fmla="*/ 3 h 825"/>
                <a:gd name="T48" fmla="+- 0 1950 1905"/>
                <a:gd name="T49" fmla="*/ T48 w 225"/>
                <a:gd name="T50" fmla="+- 0 48 -222"/>
                <a:gd name="T51" fmla="*/ 48 h 825"/>
                <a:gd name="T52" fmla="+- 0 1935 1905"/>
                <a:gd name="T53" fmla="*/ T52 w 225"/>
                <a:gd name="T54" fmla="+- 0 108 -222"/>
                <a:gd name="T55" fmla="*/ 108 h 825"/>
                <a:gd name="T56" fmla="+- 0 1920 1905"/>
                <a:gd name="T57" fmla="*/ T56 w 225"/>
                <a:gd name="T58" fmla="+- 0 228 -222"/>
                <a:gd name="T59" fmla="*/ 228 h 825"/>
                <a:gd name="T60" fmla="+- 0 1905 1905"/>
                <a:gd name="T61" fmla="*/ T60 w 225"/>
                <a:gd name="T62" fmla="+- 0 378 -222"/>
                <a:gd name="T63" fmla="*/ 378 h 825"/>
                <a:gd name="T64" fmla="+- 0 1950 1905"/>
                <a:gd name="T65" fmla="*/ T64 w 225"/>
                <a:gd name="T66" fmla="+- 0 543 -222"/>
                <a:gd name="T67" fmla="*/ 543 h 825"/>
                <a:gd name="T68" fmla="+- 0 1935 1905"/>
                <a:gd name="T69" fmla="*/ T68 w 225"/>
                <a:gd name="T70" fmla="+- 0 528 -222"/>
                <a:gd name="T71" fmla="*/ 528 h 825"/>
                <a:gd name="T72" fmla="+- 0 1950 1905"/>
                <a:gd name="T73" fmla="*/ T72 w 225"/>
                <a:gd name="T74" fmla="+- 0 363 -222"/>
                <a:gd name="T75" fmla="*/ 363 h 825"/>
                <a:gd name="T76" fmla="+- 0 1965 1905"/>
                <a:gd name="T77" fmla="*/ T76 w 225"/>
                <a:gd name="T78" fmla="+- 0 228 -222"/>
                <a:gd name="T79" fmla="*/ 228 h 825"/>
                <a:gd name="T80" fmla="+- 0 1980 1905"/>
                <a:gd name="T81" fmla="*/ T80 w 225"/>
                <a:gd name="T82" fmla="+- 0 138 -222"/>
                <a:gd name="T83" fmla="*/ 138 h 825"/>
                <a:gd name="T84" fmla="+- 0 1995 1905"/>
                <a:gd name="T85" fmla="*/ T84 w 225"/>
                <a:gd name="T86" fmla="+- 0 48 -222"/>
                <a:gd name="T87" fmla="*/ 48 h 825"/>
                <a:gd name="T88" fmla="+- 0 2010 1905"/>
                <a:gd name="T89" fmla="*/ T88 w 225"/>
                <a:gd name="T90" fmla="+- 0 -12 -222"/>
                <a:gd name="T91" fmla="*/ -12 h 825"/>
                <a:gd name="T92" fmla="+- 0 2025 1905"/>
                <a:gd name="T93" fmla="*/ T92 w 225"/>
                <a:gd name="T94" fmla="+- 0 -57 -222"/>
                <a:gd name="T95" fmla="*/ -57 h 825"/>
                <a:gd name="T96" fmla="+- 0 2040 1905"/>
                <a:gd name="T97" fmla="*/ T96 w 225"/>
                <a:gd name="T98" fmla="+- 0 -87 -222"/>
                <a:gd name="T99" fmla="*/ -87 h 825"/>
                <a:gd name="T100" fmla="+- 0 2055 1905"/>
                <a:gd name="T101" fmla="*/ T100 w 225"/>
                <a:gd name="T102" fmla="+- 0 -117 -222"/>
                <a:gd name="T103" fmla="*/ -117 h 825"/>
                <a:gd name="T104" fmla="+- 0 2025 1905"/>
                <a:gd name="T105" fmla="*/ T104 w 225"/>
                <a:gd name="T106" fmla="+- 0 -102 -222"/>
                <a:gd name="T107" fmla="*/ -102 h 825"/>
                <a:gd name="T108" fmla="+- 0 2055 1905"/>
                <a:gd name="T109" fmla="*/ T108 w 225"/>
                <a:gd name="T110" fmla="+- 0 -117 -222"/>
                <a:gd name="T111" fmla="*/ -117 h 825"/>
                <a:gd name="T112" fmla="+- 0 2055 1905"/>
                <a:gd name="T113" fmla="*/ T112 w 225"/>
                <a:gd name="T114" fmla="+- 0 -147 -222"/>
                <a:gd name="T115" fmla="*/ -147 h 825"/>
                <a:gd name="T116" fmla="+- 0 2040 1905"/>
                <a:gd name="T117" fmla="*/ T116 w 225"/>
                <a:gd name="T118" fmla="+- 0 -117 -222"/>
                <a:gd name="T119" fmla="*/ -117 h 825"/>
                <a:gd name="T120" fmla="+- 0 2070 1905"/>
                <a:gd name="T121" fmla="*/ T120 w 225"/>
                <a:gd name="T122" fmla="+- 0 -132 -222"/>
                <a:gd name="T123" fmla="*/ -132 h 825"/>
                <a:gd name="T124" fmla="+- 0 2085 1905"/>
                <a:gd name="T125" fmla="*/ T124 w 225"/>
                <a:gd name="T126" fmla="+- 0 -147 -222"/>
                <a:gd name="T127" fmla="*/ -147 h 825"/>
                <a:gd name="T128" fmla="+- 0 2100 1905"/>
                <a:gd name="T129" fmla="*/ T128 w 225"/>
                <a:gd name="T130" fmla="+- 0 -222 -222"/>
                <a:gd name="T131" fmla="*/ -222 h 825"/>
                <a:gd name="T132" fmla="+- 0 2085 1905"/>
                <a:gd name="T133" fmla="*/ T132 w 225"/>
                <a:gd name="T134" fmla="+- 0 -162 -222"/>
                <a:gd name="T135" fmla="*/ -162 h 825"/>
                <a:gd name="T136" fmla="+- 0 2070 1905"/>
                <a:gd name="T137" fmla="*/ T136 w 225"/>
                <a:gd name="T138" fmla="+- 0 -147 -222"/>
                <a:gd name="T139" fmla="*/ -147 h 825"/>
                <a:gd name="T140" fmla="+- 0 2115 1905"/>
                <a:gd name="T141" fmla="*/ T140 w 225"/>
                <a:gd name="T142" fmla="+- 0 -162 -222"/>
                <a:gd name="T143" fmla="*/ -162 h 8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25" h="825">
                  <a:moveTo>
                    <a:pt x="120" y="795"/>
                  </a:moveTo>
                  <a:lnTo>
                    <a:pt x="45" y="795"/>
                  </a:lnTo>
                  <a:lnTo>
                    <a:pt x="60" y="810"/>
                  </a:lnTo>
                  <a:lnTo>
                    <a:pt x="75" y="810"/>
                  </a:lnTo>
                  <a:lnTo>
                    <a:pt x="90" y="825"/>
                  </a:lnTo>
                  <a:lnTo>
                    <a:pt x="120" y="795"/>
                  </a:lnTo>
                  <a:close/>
                  <a:moveTo>
                    <a:pt x="75" y="780"/>
                  </a:moveTo>
                  <a:lnTo>
                    <a:pt x="30" y="780"/>
                  </a:lnTo>
                  <a:lnTo>
                    <a:pt x="30" y="795"/>
                  </a:lnTo>
                  <a:lnTo>
                    <a:pt x="90" y="795"/>
                  </a:lnTo>
                  <a:lnTo>
                    <a:pt x="75" y="780"/>
                  </a:lnTo>
                  <a:close/>
                  <a:moveTo>
                    <a:pt x="60" y="765"/>
                  </a:moveTo>
                  <a:lnTo>
                    <a:pt x="15" y="765"/>
                  </a:lnTo>
                  <a:lnTo>
                    <a:pt x="15" y="780"/>
                  </a:lnTo>
                  <a:lnTo>
                    <a:pt x="60" y="780"/>
                  </a:lnTo>
                  <a:lnTo>
                    <a:pt x="60" y="765"/>
                  </a:lnTo>
                  <a:close/>
                  <a:moveTo>
                    <a:pt x="135" y="120"/>
                  </a:moveTo>
                  <a:lnTo>
                    <a:pt x="105" y="120"/>
                  </a:lnTo>
                  <a:lnTo>
                    <a:pt x="105" y="150"/>
                  </a:lnTo>
                  <a:lnTo>
                    <a:pt x="90" y="150"/>
                  </a:lnTo>
                  <a:lnTo>
                    <a:pt x="90" y="180"/>
                  </a:lnTo>
                  <a:lnTo>
                    <a:pt x="75" y="180"/>
                  </a:lnTo>
                  <a:lnTo>
                    <a:pt x="75" y="210"/>
                  </a:lnTo>
                  <a:lnTo>
                    <a:pt x="60" y="225"/>
                  </a:lnTo>
                  <a:lnTo>
                    <a:pt x="60" y="270"/>
                  </a:lnTo>
                  <a:lnTo>
                    <a:pt x="45" y="270"/>
                  </a:lnTo>
                  <a:lnTo>
                    <a:pt x="45" y="330"/>
                  </a:lnTo>
                  <a:lnTo>
                    <a:pt x="30" y="330"/>
                  </a:lnTo>
                  <a:lnTo>
                    <a:pt x="30" y="435"/>
                  </a:lnTo>
                  <a:lnTo>
                    <a:pt x="15" y="450"/>
                  </a:lnTo>
                  <a:lnTo>
                    <a:pt x="15" y="585"/>
                  </a:lnTo>
                  <a:lnTo>
                    <a:pt x="0" y="600"/>
                  </a:lnTo>
                  <a:lnTo>
                    <a:pt x="0" y="765"/>
                  </a:lnTo>
                  <a:lnTo>
                    <a:pt x="45" y="765"/>
                  </a:lnTo>
                  <a:lnTo>
                    <a:pt x="45" y="750"/>
                  </a:lnTo>
                  <a:lnTo>
                    <a:pt x="30" y="750"/>
                  </a:lnTo>
                  <a:lnTo>
                    <a:pt x="30" y="600"/>
                  </a:lnTo>
                  <a:lnTo>
                    <a:pt x="45" y="585"/>
                  </a:lnTo>
                  <a:lnTo>
                    <a:pt x="45" y="465"/>
                  </a:lnTo>
                  <a:lnTo>
                    <a:pt x="60" y="450"/>
                  </a:lnTo>
                  <a:lnTo>
                    <a:pt x="60" y="360"/>
                  </a:lnTo>
                  <a:lnTo>
                    <a:pt x="75" y="360"/>
                  </a:lnTo>
                  <a:lnTo>
                    <a:pt x="75" y="285"/>
                  </a:lnTo>
                  <a:lnTo>
                    <a:pt x="90" y="270"/>
                  </a:lnTo>
                  <a:lnTo>
                    <a:pt x="90" y="210"/>
                  </a:lnTo>
                  <a:lnTo>
                    <a:pt x="105" y="210"/>
                  </a:lnTo>
                  <a:lnTo>
                    <a:pt x="105" y="165"/>
                  </a:lnTo>
                  <a:lnTo>
                    <a:pt x="120" y="165"/>
                  </a:lnTo>
                  <a:lnTo>
                    <a:pt x="120" y="135"/>
                  </a:lnTo>
                  <a:lnTo>
                    <a:pt x="135" y="135"/>
                  </a:lnTo>
                  <a:lnTo>
                    <a:pt x="135" y="120"/>
                  </a:lnTo>
                  <a:close/>
                  <a:moveTo>
                    <a:pt x="150" y="105"/>
                  </a:moveTo>
                  <a:lnTo>
                    <a:pt x="120" y="105"/>
                  </a:lnTo>
                  <a:lnTo>
                    <a:pt x="120" y="120"/>
                  </a:lnTo>
                  <a:lnTo>
                    <a:pt x="150" y="120"/>
                  </a:lnTo>
                  <a:lnTo>
                    <a:pt x="150" y="105"/>
                  </a:lnTo>
                  <a:close/>
                  <a:moveTo>
                    <a:pt x="180" y="75"/>
                  </a:moveTo>
                  <a:lnTo>
                    <a:pt x="150" y="75"/>
                  </a:lnTo>
                  <a:lnTo>
                    <a:pt x="135" y="90"/>
                  </a:lnTo>
                  <a:lnTo>
                    <a:pt x="135" y="105"/>
                  </a:lnTo>
                  <a:lnTo>
                    <a:pt x="165" y="105"/>
                  </a:lnTo>
                  <a:lnTo>
                    <a:pt x="165" y="90"/>
                  </a:lnTo>
                  <a:lnTo>
                    <a:pt x="180" y="90"/>
                  </a:lnTo>
                  <a:lnTo>
                    <a:pt x="180" y="75"/>
                  </a:lnTo>
                  <a:close/>
                  <a:moveTo>
                    <a:pt x="225" y="0"/>
                  </a:moveTo>
                  <a:lnTo>
                    <a:pt x="195" y="0"/>
                  </a:lnTo>
                  <a:lnTo>
                    <a:pt x="180" y="45"/>
                  </a:lnTo>
                  <a:lnTo>
                    <a:pt x="180" y="60"/>
                  </a:lnTo>
                  <a:lnTo>
                    <a:pt x="165" y="60"/>
                  </a:lnTo>
                  <a:lnTo>
                    <a:pt x="165" y="75"/>
                  </a:lnTo>
                  <a:lnTo>
                    <a:pt x="195" y="75"/>
                  </a:lnTo>
                  <a:lnTo>
                    <a:pt x="210" y="60"/>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7" name="AutoShape 129"/>
            <p:cNvSpPr>
              <a:spLocks/>
            </p:cNvSpPr>
            <p:nvPr/>
          </p:nvSpPr>
          <p:spPr bwMode="auto">
            <a:xfrm>
              <a:off x="1950" y="-147"/>
              <a:ext cx="240" cy="705"/>
            </a:xfrm>
            <a:custGeom>
              <a:avLst/>
              <a:gdLst>
                <a:gd name="T0" fmla="+- 0 2130 1950"/>
                <a:gd name="T1" fmla="*/ T0 w 240"/>
                <a:gd name="T2" fmla="+- 0 -147 -147"/>
                <a:gd name="T3" fmla="*/ -147 h 705"/>
                <a:gd name="T4" fmla="+- 0 2085 1950"/>
                <a:gd name="T5" fmla="*/ T4 w 240"/>
                <a:gd name="T6" fmla="+- 0 -117 -147"/>
                <a:gd name="T7" fmla="*/ -117 h 705"/>
                <a:gd name="T8" fmla="+- 0 2070 1950"/>
                <a:gd name="T9" fmla="*/ T8 w 240"/>
                <a:gd name="T10" fmla="+- 0 -87 -147"/>
                <a:gd name="T11" fmla="*/ -87 h 705"/>
                <a:gd name="T12" fmla="+- 0 2040 1950"/>
                <a:gd name="T13" fmla="*/ T12 w 240"/>
                <a:gd name="T14" fmla="+- 0 -42 -147"/>
                <a:gd name="T15" fmla="*/ -42 h 705"/>
                <a:gd name="T16" fmla="+- 0 2025 1950"/>
                <a:gd name="T17" fmla="*/ T16 w 240"/>
                <a:gd name="T18" fmla="+- 0 3 -147"/>
                <a:gd name="T19" fmla="*/ 3 h 705"/>
                <a:gd name="T20" fmla="+- 0 2010 1950"/>
                <a:gd name="T21" fmla="*/ T20 w 240"/>
                <a:gd name="T22" fmla="+- 0 63 -147"/>
                <a:gd name="T23" fmla="*/ 63 h 705"/>
                <a:gd name="T24" fmla="+- 0 1995 1950"/>
                <a:gd name="T25" fmla="*/ T24 w 240"/>
                <a:gd name="T26" fmla="+- 0 153 -147"/>
                <a:gd name="T27" fmla="*/ 153 h 705"/>
                <a:gd name="T28" fmla="+- 0 1980 1950"/>
                <a:gd name="T29" fmla="*/ T28 w 240"/>
                <a:gd name="T30" fmla="+- 0 258 -147"/>
                <a:gd name="T31" fmla="*/ 258 h 705"/>
                <a:gd name="T32" fmla="+- 0 1965 1950"/>
                <a:gd name="T33" fmla="*/ T32 w 240"/>
                <a:gd name="T34" fmla="+- 0 378 -147"/>
                <a:gd name="T35" fmla="*/ 378 h 705"/>
                <a:gd name="T36" fmla="+- 0 1965 1950"/>
                <a:gd name="T37" fmla="*/ T36 w 240"/>
                <a:gd name="T38" fmla="+- 0 438 -147"/>
                <a:gd name="T39" fmla="*/ 438 h 705"/>
                <a:gd name="T40" fmla="+- 0 1950 1950"/>
                <a:gd name="T41" fmla="*/ T40 w 240"/>
                <a:gd name="T42" fmla="+- 0 513 -147"/>
                <a:gd name="T43" fmla="*/ 513 h 705"/>
                <a:gd name="T44" fmla="+- 0 1965 1950"/>
                <a:gd name="T45" fmla="*/ T44 w 240"/>
                <a:gd name="T46" fmla="+- 0 528 -147"/>
                <a:gd name="T47" fmla="*/ 528 h 705"/>
                <a:gd name="T48" fmla="+- 0 2025 1950"/>
                <a:gd name="T49" fmla="*/ T48 w 240"/>
                <a:gd name="T50" fmla="+- 0 558 -147"/>
                <a:gd name="T51" fmla="*/ 558 h 705"/>
                <a:gd name="T52" fmla="+- 0 2055 1950"/>
                <a:gd name="T53" fmla="*/ T52 w 240"/>
                <a:gd name="T54" fmla="+- 0 558 -147"/>
                <a:gd name="T55" fmla="*/ 558 h 705"/>
                <a:gd name="T56" fmla="+- 0 2175 1950"/>
                <a:gd name="T57" fmla="*/ T56 w 240"/>
                <a:gd name="T58" fmla="+- 0 468 -147"/>
                <a:gd name="T59" fmla="*/ 468 h 705"/>
                <a:gd name="T60" fmla="+- 0 2190 1950"/>
                <a:gd name="T61" fmla="*/ T60 w 240"/>
                <a:gd name="T62" fmla="+- 0 393 -147"/>
                <a:gd name="T63" fmla="*/ 393 h 705"/>
                <a:gd name="T64" fmla="+- 0 2070 1950"/>
                <a:gd name="T65" fmla="*/ T64 w 240"/>
                <a:gd name="T66" fmla="+- 0 363 -147"/>
                <a:gd name="T67" fmla="*/ 363 h 705"/>
                <a:gd name="T68" fmla="+- 0 1995 1950"/>
                <a:gd name="T69" fmla="*/ T68 w 240"/>
                <a:gd name="T70" fmla="+- 0 333 -147"/>
                <a:gd name="T71" fmla="*/ 333 h 705"/>
                <a:gd name="T72" fmla="+- 0 1995 1950"/>
                <a:gd name="T73" fmla="*/ T72 w 240"/>
                <a:gd name="T74" fmla="+- 0 228 -147"/>
                <a:gd name="T75" fmla="*/ 228 h 705"/>
                <a:gd name="T76" fmla="+- 0 2040 1950"/>
                <a:gd name="T77" fmla="*/ T76 w 240"/>
                <a:gd name="T78" fmla="+- 0 78 -147"/>
                <a:gd name="T79" fmla="*/ 78 h 705"/>
                <a:gd name="T80" fmla="+- 0 2190 1950"/>
                <a:gd name="T81" fmla="*/ T80 w 240"/>
                <a:gd name="T82" fmla="+- 0 78 -147"/>
                <a:gd name="T83" fmla="*/ 78 h 705"/>
                <a:gd name="T84" fmla="+- 0 2190 1950"/>
                <a:gd name="T85" fmla="*/ T84 w 240"/>
                <a:gd name="T86" fmla="+- 0 -102 -147"/>
                <a:gd name="T87" fmla="*/ -102 h 705"/>
                <a:gd name="T88" fmla="+- 0 2175 1950"/>
                <a:gd name="T89" fmla="*/ T88 w 240"/>
                <a:gd name="T90" fmla="+- 0 -132 -147"/>
                <a:gd name="T91" fmla="*/ -132 h 705"/>
                <a:gd name="T92" fmla="+- 0 2145 1950"/>
                <a:gd name="T93" fmla="*/ T92 w 240"/>
                <a:gd name="T94" fmla="+- 0 -132 -147"/>
                <a:gd name="T95" fmla="*/ -132 h 705"/>
                <a:gd name="T96" fmla="+- 0 2130 1950"/>
                <a:gd name="T97" fmla="*/ T96 w 240"/>
                <a:gd name="T98" fmla="+- 0 -147 -147"/>
                <a:gd name="T99" fmla="*/ -147 h 705"/>
                <a:gd name="T100" fmla="+- 0 2190 1950"/>
                <a:gd name="T101" fmla="*/ T100 w 240"/>
                <a:gd name="T102" fmla="+- 0 78 -147"/>
                <a:gd name="T103" fmla="*/ 78 h 705"/>
                <a:gd name="T104" fmla="+- 0 2040 1950"/>
                <a:gd name="T105" fmla="*/ T104 w 240"/>
                <a:gd name="T106" fmla="+- 0 78 -147"/>
                <a:gd name="T107" fmla="*/ 78 h 705"/>
                <a:gd name="T108" fmla="+- 0 2115 1950"/>
                <a:gd name="T109" fmla="*/ T108 w 240"/>
                <a:gd name="T110" fmla="+- 0 108 -147"/>
                <a:gd name="T111" fmla="*/ 108 h 705"/>
                <a:gd name="T112" fmla="+- 0 2190 1950"/>
                <a:gd name="T113" fmla="*/ T112 w 240"/>
                <a:gd name="T114" fmla="+- 0 108 -147"/>
                <a:gd name="T115" fmla="*/ 108 h 705"/>
                <a:gd name="T116" fmla="+- 0 2190 1950"/>
                <a:gd name="T117" fmla="*/ T116 w 240"/>
                <a:gd name="T118" fmla="+- 0 78 -147"/>
                <a:gd name="T119" fmla="*/ 78 h 7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240" h="705">
                  <a:moveTo>
                    <a:pt x="180" y="0"/>
                  </a:moveTo>
                  <a:lnTo>
                    <a:pt x="135" y="30"/>
                  </a:lnTo>
                  <a:lnTo>
                    <a:pt x="120" y="60"/>
                  </a:lnTo>
                  <a:lnTo>
                    <a:pt x="90" y="105"/>
                  </a:lnTo>
                  <a:lnTo>
                    <a:pt x="75" y="150"/>
                  </a:lnTo>
                  <a:lnTo>
                    <a:pt x="60" y="210"/>
                  </a:lnTo>
                  <a:lnTo>
                    <a:pt x="45" y="300"/>
                  </a:lnTo>
                  <a:lnTo>
                    <a:pt x="30" y="405"/>
                  </a:lnTo>
                  <a:lnTo>
                    <a:pt x="15" y="525"/>
                  </a:lnTo>
                  <a:lnTo>
                    <a:pt x="15" y="585"/>
                  </a:lnTo>
                  <a:lnTo>
                    <a:pt x="0" y="660"/>
                  </a:lnTo>
                  <a:lnTo>
                    <a:pt x="15" y="675"/>
                  </a:lnTo>
                  <a:lnTo>
                    <a:pt x="75" y="705"/>
                  </a:lnTo>
                  <a:lnTo>
                    <a:pt x="105" y="705"/>
                  </a:lnTo>
                  <a:lnTo>
                    <a:pt x="225" y="615"/>
                  </a:lnTo>
                  <a:lnTo>
                    <a:pt x="240" y="540"/>
                  </a:lnTo>
                  <a:lnTo>
                    <a:pt x="120" y="510"/>
                  </a:lnTo>
                  <a:lnTo>
                    <a:pt x="45" y="480"/>
                  </a:lnTo>
                  <a:lnTo>
                    <a:pt x="45" y="375"/>
                  </a:lnTo>
                  <a:lnTo>
                    <a:pt x="90" y="225"/>
                  </a:lnTo>
                  <a:lnTo>
                    <a:pt x="240" y="225"/>
                  </a:lnTo>
                  <a:lnTo>
                    <a:pt x="240" y="45"/>
                  </a:lnTo>
                  <a:lnTo>
                    <a:pt x="225" y="15"/>
                  </a:lnTo>
                  <a:lnTo>
                    <a:pt x="195" y="15"/>
                  </a:lnTo>
                  <a:lnTo>
                    <a:pt x="180" y="0"/>
                  </a:lnTo>
                  <a:close/>
                  <a:moveTo>
                    <a:pt x="240" y="225"/>
                  </a:moveTo>
                  <a:lnTo>
                    <a:pt x="90" y="225"/>
                  </a:lnTo>
                  <a:lnTo>
                    <a:pt x="165" y="255"/>
                  </a:lnTo>
                  <a:lnTo>
                    <a:pt x="240" y="255"/>
                  </a:lnTo>
                  <a:lnTo>
                    <a:pt x="240" y="225"/>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Freeform 97"/>
            <p:cNvSpPr>
              <a:spLocks/>
            </p:cNvSpPr>
            <p:nvPr/>
          </p:nvSpPr>
          <p:spPr bwMode="auto">
            <a:xfrm>
              <a:off x="2040" y="-117"/>
              <a:ext cx="105" cy="210"/>
            </a:xfrm>
            <a:custGeom>
              <a:avLst/>
              <a:gdLst>
                <a:gd name="T0" fmla="+- 0 2145 2040"/>
                <a:gd name="T1" fmla="*/ T0 w 105"/>
                <a:gd name="T2" fmla="+- 0 -117 -117"/>
                <a:gd name="T3" fmla="*/ -117 h 210"/>
                <a:gd name="T4" fmla="+- 0 2130 2040"/>
                <a:gd name="T5" fmla="*/ T4 w 105"/>
                <a:gd name="T6" fmla="+- 0 -117 -117"/>
                <a:gd name="T7" fmla="*/ -117 h 210"/>
                <a:gd name="T8" fmla="+- 0 2100 2040"/>
                <a:gd name="T9" fmla="*/ T8 w 105"/>
                <a:gd name="T10" fmla="+- 0 -102 -117"/>
                <a:gd name="T11" fmla="*/ -102 h 210"/>
                <a:gd name="T12" fmla="+- 0 2085 2040"/>
                <a:gd name="T13" fmla="*/ T12 w 105"/>
                <a:gd name="T14" fmla="+- 0 -72 -117"/>
                <a:gd name="T15" fmla="*/ -72 h 210"/>
                <a:gd name="T16" fmla="+- 0 2055 2040"/>
                <a:gd name="T17" fmla="*/ T16 w 105"/>
                <a:gd name="T18" fmla="+- 0 -27 -117"/>
                <a:gd name="T19" fmla="*/ -27 h 210"/>
                <a:gd name="T20" fmla="+- 0 2040 2040"/>
                <a:gd name="T21" fmla="*/ T20 w 105"/>
                <a:gd name="T22" fmla="+- 0 18 -117"/>
                <a:gd name="T23" fmla="*/ 18 h 210"/>
                <a:gd name="T24" fmla="+- 0 2040 2040"/>
                <a:gd name="T25" fmla="*/ T24 w 105"/>
                <a:gd name="T26" fmla="+- 0 78 -117"/>
                <a:gd name="T27" fmla="*/ 78 h 210"/>
                <a:gd name="T28" fmla="+- 0 2085 2040"/>
                <a:gd name="T29" fmla="*/ T28 w 105"/>
                <a:gd name="T30" fmla="+- 0 93 -117"/>
                <a:gd name="T31" fmla="*/ 93 h 210"/>
                <a:gd name="T32" fmla="+- 0 2100 2040"/>
                <a:gd name="T33" fmla="*/ T32 w 105"/>
                <a:gd name="T34" fmla="+- 0 48 -117"/>
                <a:gd name="T35" fmla="*/ 48 h 210"/>
                <a:gd name="T36" fmla="+- 0 2100 2040"/>
                <a:gd name="T37" fmla="*/ T36 w 105"/>
                <a:gd name="T38" fmla="+- 0 -27 -117"/>
                <a:gd name="T39" fmla="*/ -27 h 210"/>
                <a:gd name="T40" fmla="+- 0 2145 2040"/>
                <a:gd name="T41" fmla="*/ T40 w 105"/>
                <a:gd name="T42" fmla="+- 0 -117 -117"/>
                <a:gd name="T43" fmla="*/ -117 h 2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5" h="210">
                  <a:moveTo>
                    <a:pt x="105" y="0"/>
                  </a:moveTo>
                  <a:lnTo>
                    <a:pt x="90" y="0"/>
                  </a:lnTo>
                  <a:lnTo>
                    <a:pt x="60" y="15"/>
                  </a:lnTo>
                  <a:lnTo>
                    <a:pt x="45" y="45"/>
                  </a:lnTo>
                  <a:lnTo>
                    <a:pt x="15" y="90"/>
                  </a:lnTo>
                  <a:lnTo>
                    <a:pt x="0" y="135"/>
                  </a:lnTo>
                  <a:lnTo>
                    <a:pt x="0" y="195"/>
                  </a:lnTo>
                  <a:lnTo>
                    <a:pt x="45" y="210"/>
                  </a:lnTo>
                  <a:lnTo>
                    <a:pt x="60" y="165"/>
                  </a:lnTo>
                  <a:lnTo>
                    <a:pt x="60" y="90"/>
                  </a:lnTo>
                  <a:lnTo>
                    <a:pt x="10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99" name="Picture 9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0" y="348"/>
              <a:ext cx="150" cy="180"/>
            </a:xfrm>
            <a:prstGeom prst="rect">
              <a:avLst/>
            </a:prstGeom>
            <a:noFill/>
            <a:extLst>
              <a:ext uri="{909E8E84-426E-40DD-AFC4-6F175D3DCCD1}">
                <a14:hiddenFill xmlns:a14="http://schemas.microsoft.com/office/drawing/2010/main">
                  <a:solidFill>
                    <a:srgbClr val="FFFFFF"/>
                  </a:solidFill>
                </a14:hiddenFill>
              </a:ext>
            </a:extLst>
          </p:spPr>
        </p:pic>
        <p:sp>
          <p:nvSpPr>
            <p:cNvPr id="100" name="Freeform 99"/>
            <p:cNvSpPr>
              <a:spLocks/>
            </p:cNvSpPr>
            <p:nvPr/>
          </p:nvSpPr>
          <p:spPr bwMode="auto">
            <a:xfrm>
              <a:off x="2115" y="-87"/>
              <a:ext cx="30" cy="195"/>
            </a:xfrm>
            <a:custGeom>
              <a:avLst/>
              <a:gdLst>
                <a:gd name="T0" fmla="+- 0 2145 2115"/>
                <a:gd name="T1" fmla="*/ T0 w 30"/>
                <a:gd name="T2" fmla="+- 0 -87 -87"/>
                <a:gd name="T3" fmla="*/ -87 h 195"/>
                <a:gd name="T4" fmla="+- 0 2130 2115"/>
                <a:gd name="T5" fmla="*/ T4 w 30"/>
                <a:gd name="T6" fmla="+- 0 -57 -87"/>
                <a:gd name="T7" fmla="*/ -57 h 195"/>
                <a:gd name="T8" fmla="+- 0 2130 2115"/>
                <a:gd name="T9" fmla="*/ T8 w 30"/>
                <a:gd name="T10" fmla="+- 0 3 -87"/>
                <a:gd name="T11" fmla="*/ 3 h 195"/>
                <a:gd name="T12" fmla="+- 0 2115 2115"/>
                <a:gd name="T13" fmla="*/ T12 w 30"/>
                <a:gd name="T14" fmla="+- 0 63 -87"/>
                <a:gd name="T15" fmla="*/ 63 h 195"/>
                <a:gd name="T16" fmla="+- 0 2115 2115"/>
                <a:gd name="T17" fmla="*/ T16 w 30"/>
                <a:gd name="T18" fmla="+- 0 93 -87"/>
                <a:gd name="T19" fmla="*/ 93 h 195"/>
                <a:gd name="T20" fmla="+- 0 2145 2115"/>
                <a:gd name="T21" fmla="*/ T20 w 30"/>
                <a:gd name="T22" fmla="+- 0 108 -87"/>
                <a:gd name="T23" fmla="*/ 108 h 195"/>
                <a:gd name="T24" fmla="+- 0 2145 2115"/>
                <a:gd name="T25" fmla="*/ T24 w 30"/>
                <a:gd name="T26" fmla="+- 0 -87 -87"/>
                <a:gd name="T27" fmla="*/ -87 h 195"/>
              </a:gdLst>
              <a:ahLst/>
              <a:cxnLst>
                <a:cxn ang="0">
                  <a:pos x="T1" y="T3"/>
                </a:cxn>
                <a:cxn ang="0">
                  <a:pos x="T5" y="T7"/>
                </a:cxn>
                <a:cxn ang="0">
                  <a:pos x="T9" y="T11"/>
                </a:cxn>
                <a:cxn ang="0">
                  <a:pos x="T13" y="T15"/>
                </a:cxn>
                <a:cxn ang="0">
                  <a:pos x="T17" y="T19"/>
                </a:cxn>
                <a:cxn ang="0">
                  <a:pos x="T21" y="T23"/>
                </a:cxn>
                <a:cxn ang="0">
                  <a:pos x="T25" y="T27"/>
                </a:cxn>
              </a:cxnLst>
              <a:rect l="0" t="0" r="r" b="b"/>
              <a:pathLst>
                <a:path w="30" h="195">
                  <a:moveTo>
                    <a:pt x="30" y="0"/>
                  </a:moveTo>
                  <a:lnTo>
                    <a:pt x="15" y="30"/>
                  </a:lnTo>
                  <a:lnTo>
                    <a:pt x="15" y="90"/>
                  </a:lnTo>
                  <a:lnTo>
                    <a:pt x="0" y="150"/>
                  </a:lnTo>
                  <a:lnTo>
                    <a:pt x="0" y="180"/>
                  </a:lnTo>
                  <a:lnTo>
                    <a:pt x="30" y="195"/>
                  </a:lnTo>
                  <a:lnTo>
                    <a:pt x="3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1" name="Freeform 100"/>
            <p:cNvSpPr>
              <a:spLocks/>
            </p:cNvSpPr>
            <p:nvPr/>
          </p:nvSpPr>
          <p:spPr bwMode="auto">
            <a:xfrm>
              <a:off x="2130" y="-207"/>
              <a:ext cx="300" cy="315"/>
            </a:xfrm>
            <a:custGeom>
              <a:avLst/>
              <a:gdLst>
                <a:gd name="T0" fmla="+- 0 2340 2130"/>
                <a:gd name="T1" fmla="*/ T0 w 300"/>
                <a:gd name="T2" fmla="+- 0 -207 -207"/>
                <a:gd name="T3" fmla="*/ -207 h 315"/>
                <a:gd name="T4" fmla="+- 0 2265 2130"/>
                <a:gd name="T5" fmla="*/ T4 w 300"/>
                <a:gd name="T6" fmla="+- 0 -192 -207"/>
                <a:gd name="T7" fmla="*/ -192 h 315"/>
                <a:gd name="T8" fmla="+- 0 2130 2130"/>
                <a:gd name="T9" fmla="*/ T8 w 300"/>
                <a:gd name="T10" fmla="+- 0 -192 -207"/>
                <a:gd name="T11" fmla="*/ -192 h 315"/>
                <a:gd name="T12" fmla="+- 0 2160 2130"/>
                <a:gd name="T13" fmla="*/ T12 w 300"/>
                <a:gd name="T14" fmla="+- 0 -177 -207"/>
                <a:gd name="T15" fmla="*/ -177 h 315"/>
                <a:gd name="T16" fmla="+- 0 2235 2130"/>
                <a:gd name="T17" fmla="*/ T16 w 300"/>
                <a:gd name="T18" fmla="+- 0 -177 -207"/>
                <a:gd name="T19" fmla="*/ -177 h 315"/>
                <a:gd name="T20" fmla="+- 0 2250 2130"/>
                <a:gd name="T21" fmla="*/ T20 w 300"/>
                <a:gd name="T22" fmla="+- 0 -162 -207"/>
                <a:gd name="T23" fmla="*/ -162 h 315"/>
                <a:gd name="T24" fmla="+- 0 2280 2130"/>
                <a:gd name="T25" fmla="*/ T24 w 300"/>
                <a:gd name="T26" fmla="+- 0 -147 -207"/>
                <a:gd name="T27" fmla="*/ -147 h 315"/>
                <a:gd name="T28" fmla="+- 0 2310 2130"/>
                <a:gd name="T29" fmla="*/ T28 w 300"/>
                <a:gd name="T30" fmla="+- 0 -27 -207"/>
                <a:gd name="T31" fmla="*/ -27 h 315"/>
                <a:gd name="T32" fmla="+- 0 2325 2130"/>
                <a:gd name="T33" fmla="*/ T32 w 300"/>
                <a:gd name="T34" fmla="+- 0 48 -207"/>
                <a:gd name="T35" fmla="*/ 48 h 315"/>
                <a:gd name="T36" fmla="+- 0 2325 2130"/>
                <a:gd name="T37" fmla="*/ T36 w 300"/>
                <a:gd name="T38" fmla="+- 0 108 -207"/>
                <a:gd name="T39" fmla="*/ 108 h 315"/>
                <a:gd name="T40" fmla="+- 0 2370 2130"/>
                <a:gd name="T41" fmla="*/ T40 w 300"/>
                <a:gd name="T42" fmla="+- 0 108 -207"/>
                <a:gd name="T43" fmla="*/ 108 h 315"/>
                <a:gd name="T44" fmla="+- 0 2430 2130"/>
                <a:gd name="T45" fmla="*/ T44 w 300"/>
                <a:gd name="T46" fmla="+- 0 78 -207"/>
                <a:gd name="T47" fmla="*/ 78 h 315"/>
                <a:gd name="T48" fmla="+- 0 2430 2130"/>
                <a:gd name="T49" fmla="*/ T48 w 300"/>
                <a:gd name="T50" fmla="+- 0 33 -207"/>
                <a:gd name="T51" fmla="*/ 33 h 315"/>
                <a:gd name="T52" fmla="+- 0 2415 2130"/>
                <a:gd name="T53" fmla="*/ T52 w 300"/>
                <a:gd name="T54" fmla="+- 0 -42 -207"/>
                <a:gd name="T55" fmla="*/ -42 h 315"/>
                <a:gd name="T56" fmla="+- 0 2400 2130"/>
                <a:gd name="T57" fmla="*/ T56 w 300"/>
                <a:gd name="T58" fmla="+- 0 -87 -207"/>
                <a:gd name="T59" fmla="*/ -87 h 315"/>
                <a:gd name="T60" fmla="+- 0 2340 2130"/>
                <a:gd name="T61" fmla="*/ T60 w 300"/>
                <a:gd name="T62" fmla="+- 0 -147 -207"/>
                <a:gd name="T63" fmla="*/ -147 h 315"/>
                <a:gd name="T64" fmla="+- 0 2310 2130"/>
                <a:gd name="T65" fmla="*/ T64 w 300"/>
                <a:gd name="T66" fmla="+- 0 -162 -207"/>
                <a:gd name="T67" fmla="*/ -162 h 315"/>
                <a:gd name="T68" fmla="+- 0 2340 2130"/>
                <a:gd name="T69" fmla="*/ T68 w 300"/>
                <a:gd name="T70" fmla="+- 0 -192 -207"/>
                <a:gd name="T71" fmla="*/ -192 h 315"/>
                <a:gd name="T72" fmla="+- 0 2340 2130"/>
                <a:gd name="T73" fmla="*/ T72 w 300"/>
                <a:gd name="T74" fmla="+- 0 -207 -207"/>
                <a:gd name="T75" fmla="*/ -207 h 3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300" h="315">
                  <a:moveTo>
                    <a:pt x="210" y="0"/>
                  </a:moveTo>
                  <a:lnTo>
                    <a:pt x="135" y="15"/>
                  </a:lnTo>
                  <a:lnTo>
                    <a:pt x="0" y="15"/>
                  </a:lnTo>
                  <a:lnTo>
                    <a:pt x="30" y="30"/>
                  </a:lnTo>
                  <a:lnTo>
                    <a:pt x="105" y="30"/>
                  </a:lnTo>
                  <a:lnTo>
                    <a:pt x="120" y="45"/>
                  </a:lnTo>
                  <a:lnTo>
                    <a:pt x="150" y="60"/>
                  </a:lnTo>
                  <a:lnTo>
                    <a:pt x="180" y="180"/>
                  </a:lnTo>
                  <a:lnTo>
                    <a:pt x="195" y="255"/>
                  </a:lnTo>
                  <a:lnTo>
                    <a:pt x="195" y="315"/>
                  </a:lnTo>
                  <a:lnTo>
                    <a:pt x="240" y="315"/>
                  </a:lnTo>
                  <a:lnTo>
                    <a:pt x="300" y="285"/>
                  </a:lnTo>
                  <a:lnTo>
                    <a:pt x="300" y="240"/>
                  </a:lnTo>
                  <a:lnTo>
                    <a:pt x="285" y="165"/>
                  </a:lnTo>
                  <a:lnTo>
                    <a:pt x="270" y="120"/>
                  </a:lnTo>
                  <a:lnTo>
                    <a:pt x="210" y="60"/>
                  </a:lnTo>
                  <a:lnTo>
                    <a:pt x="180" y="45"/>
                  </a:lnTo>
                  <a:lnTo>
                    <a:pt x="210" y="15"/>
                  </a:lnTo>
                  <a:lnTo>
                    <a:pt x="21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2" name="AutoShape 134"/>
            <p:cNvSpPr>
              <a:spLocks/>
            </p:cNvSpPr>
            <p:nvPr/>
          </p:nvSpPr>
          <p:spPr bwMode="auto">
            <a:xfrm>
              <a:off x="2265" y="-192"/>
              <a:ext cx="150" cy="285"/>
            </a:xfrm>
            <a:custGeom>
              <a:avLst/>
              <a:gdLst>
                <a:gd name="T0" fmla="+- 0 2295 2265"/>
                <a:gd name="T1" fmla="*/ T0 w 150"/>
                <a:gd name="T2" fmla="+- 0 -162 -192"/>
                <a:gd name="T3" fmla="*/ -162 h 285"/>
                <a:gd name="T4" fmla="+- 0 2325 2265"/>
                <a:gd name="T5" fmla="*/ T4 w 150"/>
                <a:gd name="T6" fmla="+- 0 -102 -192"/>
                <a:gd name="T7" fmla="*/ -102 h 285"/>
                <a:gd name="T8" fmla="+- 0 2355 2265"/>
                <a:gd name="T9" fmla="*/ T8 w 150"/>
                <a:gd name="T10" fmla="+- 0 -57 -192"/>
                <a:gd name="T11" fmla="*/ -57 h 285"/>
                <a:gd name="T12" fmla="+- 0 2370 2265"/>
                <a:gd name="T13" fmla="*/ T12 w 150"/>
                <a:gd name="T14" fmla="+- 0 -12 -192"/>
                <a:gd name="T15" fmla="*/ -12 h 285"/>
                <a:gd name="T16" fmla="+- 0 2370 2265"/>
                <a:gd name="T17" fmla="*/ T16 w 150"/>
                <a:gd name="T18" fmla="+- 0 93 -192"/>
                <a:gd name="T19" fmla="*/ 93 h 285"/>
                <a:gd name="T20" fmla="+- 0 2415 2265"/>
                <a:gd name="T21" fmla="*/ T20 w 150"/>
                <a:gd name="T22" fmla="+- 0 78 -192"/>
                <a:gd name="T23" fmla="*/ 78 h 285"/>
                <a:gd name="T24" fmla="+- 0 2415 2265"/>
                <a:gd name="T25" fmla="*/ T24 w 150"/>
                <a:gd name="T26" fmla="+- 0 33 -192"/>
                <a:gd name="T27" fmla="*/ 33 h 285"/>
                <a:gd name="T28" fmla="+- 0 2400 2265"/>
                <a:gd name="T29" fmla="*/ T28 w 150"/>
                <a:gd name="T30" fmla="+- 0 -27 -192"/>
                <a:gd name="T31" fmla="*/ -27 h 285"/>
                <a:gd name="T32" fmla="+- 0 2355 2265"/>
                <a:gd name="T33" fmla="*/ T32 w 150"/>
                <a:gd name="T34" fmla="+- 0 -117 -192"/>
                <a:gd name="T35" fmla="*/ -117 h 285"/>
                <a:gd name="T36" fmla="+- 0 2325 2265"/>
                <a:gd name="T37" fmla="*/ T36 w 150"/>
                <a:gd name="T38" fmla="+- 0 -132 -192"/>
                <a:gd name="T39" fmla="*/ -132 h 285"/>
                <a:gd name="T40" fmla="+- 0 2295 2265"/>
                <a:gd name="T41" fmla="*/ T40 w 150"/>
                <a:gd name="T42" fmla="+- 0 -162 -192"/>
                <a:gd name="T43" fmla="*/ -162 h 285"/>
                <a:gd name="T44" fmla="+- 0 2310 2265"/>
                <a:gd name="T45" fmla="*/ T44 w 150"/>
                <a:gd name="T46" fmla="+- 0 -192 -192"/>
                <a:gd name="T47" fmla="*/ -192 h 285"/>
                <a:gd name="T48" fmla="+- 0 2265 2265"/>
                <a:gd name="T49" fmla="*/ T48 w 150"/>
                <a:gd name="T50" fmla="+- 0 -192 -192"/>
                <a:gd name="T51" fmla="*/ -192 h 285"/>
                <a:gd name="T52" fmla="+- 0 2295 2265"/>
                <a:gd name="T53" fmla="*/ T52 w 150"/>
                <a:gd name="T54" fmla="+- 0 -162 -192"/>
                <a:gd name="T55" fmla="*/ -162 h 285"/>
                <a:gd name="T56" fmla="+- 0 2310 2265"/>
                <a:gd name="T57" fmla="*/ T56 w 150"/>
                <a:gd name="T58" fmla="+- 0 -192 -192"/>
                <a:gd name="T59" fmla="*/ -192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50" h="285">
                  <a:moveTo>
                    <a:pt x="30" y="30"/>
                  </a:moveTo>
                  <a:lnTo>
                    <a:pt x="60" y="90"/>
                  </a:lnTo>
                  <a:lnTo>
                    <a:pt x="90" y="135"/>
                  </a:lnTo>
                  <a:lnTo>
                    <a:pt x="105" y="180"/>
                  </a:lnTo>
                  <a:lnTo>
                    <a:pt x="105" y="285"/>
                  </a:lnTo>
                  <a:lnTo>
                    <a:pt x="150" y="270"/>
                  </a:lnTo>
                  <a:lnTo>
                    <a:pt x="150" y="225"/>
                  </a:lnTo>
                  <a:lnTo>
                    <a:pt x="135" y="165"/>
                  </a:lnTo>
                  <a:lnTo>
                    <a:pt x="90" y="75"/>
                  </a:lnTo>
                  <a:lnTo>
                    <a:pt x="60" y="60"/>
                  </a:lnTo>
                  <a:lnTo>
                    <a:pt x="30" y="30"/>
                  </a:lnTo>
                  <a:close/>
                  <a:moveTo>
                    <a:pt x="45" y="0"/>
                  </a:moveTo>
                  <a:lnTo>
                    <a:pt x="0" y="0"/>
                  </a:lnTo>
                  <a:lnTo>
                    <a:pt x="30" y="30"/>
                  </a:lnTo>
                  <a:lnTo>
                    <a:pt x="45" y="0"/>
                  </a:lnTo>
                  <a:close/>
                </a:path>
              </a:pathLst>
            </a:custGeom>
            <a:solidFill>
              <a:srgbClr val="FF4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3" name="AutoShape 135"/>
            <p:cNvSpPr>
              <a:spLocks/>
            </p:cNvSpPr>
            <p:nvPr/>
          </p:nvSpPr>
          <p:spPr bwMode="auto">
            <a:xfrm>
              <a:off x="2010" y="-372"/>
              <a:ext cx="1125" cy="1425"/>
            </a:xfrm>
            <a:custGeom>
              <a:avLst/>
              <a:gdLst>
                <a:gd name="T0" fmla="+- 0 2355 2010"/>
                <a:gd name="T1" fmla="*/ T0 w 1125"/>
                <a:gd name="T2" fmla="+- 0 -237 -372"/>
                <a:gd name="T3" fmla="*/ -237 h 1425"/>
                <a:gd name="T4" fmla="+- 0 2085 2010"/>
                <a:gd name="T5" fmla="*/ T4 w 1125"/>
                <a:gd name="T6" fmla="+- 0 -237 -372"/>
                <a:gd name="T7" fmla="*/ -237 h 1425"/>
                <a:gd name="T8" fmla="+- 0 2070 2010"/>
                <a:gd name="T9" fmla="*/ T8 w 1125"/>
                <a:gd name="T10" fmla="+- 0 -342 -372"/>
                <a:gd name="T11" fmla="*/ -342 h 1425"/>
                <a:gd name="T12" fmla="+- 0 2175 2010"/>
                <a:gd name="T13" fmla="*/ T12 w 1125"/>
                <a:gd name="T14" fmla="+- 0 -177 -372"/>
                <a:gd name="T15" fmla="*/ -177 h 1425"/>
                <a:gd name="T16" fmla="+- 0 2775 2010"/>
                <a:gd name="T17" fmla="*/ T16 w 1125"/>
                <a:gd name="T18" fmla="+- 0 348 -372"/>
                <a:gd name="T19" fmla="*/ 348 h 1425"/>
                <a:gd name="T20" fmla="+- 0 2700 2010"/>
                <a:gd name="T21" fmla="*/ T20 w 1125"/>
                <a:gd name="T22" fmla="+- 0 393 -372"/>
                <a:gd name="T23" fmla="*/ 393 h 1425"/>
                <a:gd name="T24" fmla="+- 0 2625 2010"/>
                <a:gd name="T25" fmla="*/ T24 w 1125"/>
                <a:gd name="T26" fmla="+- 0 468 -372"/>
                <a:gd name="T27" fmla="*/ 468 h 1425"/>
                <a:gd name="T28" fmla="+- 0 2520 2010"/>
                <a:gd name="T29" fmla="*/ T28 w 1125"/>
                <a:gd name="T30" fmla="+- 0 528 -372"/>
                <a:gd name="T31" fmla="*/ 528 h 1425"/>
                <a:gd name="T32" fmla="+- 0 2430 2010"/>
                <a:gd name="T33" fmla="*/ T32 w 1125"/>
                <a:gd name="T34" fmla="+- 0 603 -372"/>
                <a:gd name="T35" fmla="*/ 603 h 1425"/>
                <a:gd name="T36" fmla="+- 0 2325 2010"/>
                <a:gd name="T37" fmla="*/ T36 w 1125"/>
                <a:gd name="T38" fmla="+- 0 663 -372"/>
                <a:gd name="T39" fmla="*/ 663 h 1425"/>
                <a:gd name="T40" fmla="+- 0 2220 2010"/>
                <a:gd name="T41" fmla="*/ T40 w 1125"/>
                <a:gd name="T42" fmla="+- 0 738 -372"/>
                <a:gd name="T43" fmla="*/ 738 h 1425"/>
                <a:gd name="T44" fmla="+- 0 2130 2010"/>
                <a:gd name="T45" fmla="*/ T44 w 1125"/>
                <a:gd name="T46" fmla="+- 0 588 -372"/>
                <a:gd name="T47" fmla="*/ 588 h 1425"/>
                <a:gd name="T48" fmla="+- 0 2235 2010"/>
                <a:gd name="T49" fmla="*/ T48 w 1125"/>
                <a:gd name="T50" fmla="+- 0 528 -372"/>
                <a:gd name="T51" fmla="*/ 528 h 1425"/>
                <a:gd name="T52" fmla="+- 0 2325 2010"/>
                <a:gd name="T53" fmla="*/ T52 w 1125"/>
                <a:gd name="T54" fmla="+- 0 453 -372"/>
                <a:gd name="T55" fmla="*/ 453 h 1425"/>
                <a:gd name="T56" fmla="+- 0 2475 2010"/>
                <a:gd name="T57" fmla="*/ T56 w 1125"/>
                <a:gd name="T58" fmla="+- 0 378 -372"/>
                <a:gd name="T59" fmla="*/ 378 h 1425"/>
                <a:gd name="T60" fmla="+- 0 2595 2010"/>
                <a:gd name="T61" fmla="*/ T60 w 1125"/>
                <a:gd name="T62" fmla="+- 0 303 -372"/>
                <a:gd name="T63" fmla="*/ 303 h 1425"/>
                <a:gd name="T64" fmla="+- 0 2700 2010"/>
                <a:gd name="T65" fmla="*/ T64 w 1125"/>
                <a:gd name="T66" fmla="+- 0 333 -372"/>
                <a:gd name="T67" fmla="*/ 333 h 1425"/>
                <a:gd name="T68" fmla="+- 0 2670 2010"/>
                <a:gd name="T69" fmla="*/ T68 w 1125"/>
                <a:gd name="T70" fmla="+- 0 273 -372"/>
                <a:gd name="T71" fmla="*/ 273 h 1425"/>
                <a:gd name="T72" fmla="+- 0 2520 2010"/>
                <a:gd name="T73" fmla="*/ T72 w 1125"/>
                <a:gd name="T74" fmla="+- 0 303 -372"/>
                <a:gd name="T75" fmla="*/ 303 h 1425"/>
                <a:gd name="T76" fmla="+- 0 2400 2010"/>
                <a:gd name="T77" fmla="*/ T76 w 1125"/>
                <a:gd name="T78" fmla="+- 0 378 -372"/>
                <a:gd name="T79" fmla="*/ 378 h 1425"/>
                <a:gd name="T80" fmla="+- 0 2235 2010"/>
                <a:gd name="T81" fmla="*/ T80 w 1125"/>
                <a:gd name="T82" fmla="+- 0 468 -372"/>
                <a:gd name="T83" fmla="*/ 468 h 1425"/>
                <a:gd name="T84" fmla="+- 0 2145 2010"/>
                <a:gd name="T85" fmla="*/ T84 w 1125"/>
                <a:gd name="T86" fmla="+- 0 543 -372"/>
                <a:gd name="T87" fmla="*/ 543 h 1425"/>
                <a:gd name="T88" fmla="+- 0 2040 2010"/>
                <a:gd name="T89" fmla="*/ T88 w 1125"/>
                <a:gd name="T90" fmla="+- 0 603 -372"/>
                <a:gd name="T91" fmla="*/ 603 h 1425"/>
                <a:gd name="T92" fmla="+- 0 2070 2010"/>
                <a:gd name="T93" fmla="*/ T92 w 1125"/>
                <a:gd name="T94" fmla="+- 0 693 -372"/>
                <a:gd name="T95" fmla="*/ 693 h 1425"/>
                <a:gd name="T96" fmla="+- 0 2175 2010"/>
                <a:gd name="T97" fmla="*/ T96 w 1125"/>
                <a:gd name="T98" fmla="+- 0 768 -372"/>
                <a:gd name="T99" fmla="*/ 768 h 1425"/>
                <a:gd name="T100" fmla="+- 0 2295 2010"/>
                <a:gd name="T101" fmla="*/ T100 w 1125"/>
                <a:gd name="T102" fmla="+- 0 738 -372"/>
                <a:gd name="T103" fmla="*/ 738 h 1425"/>
                <a:gd name="T104" fmla="+- 0 2385 2010"/>
                <a:gd name="T105" fmla="*/ T104 w 1125"/>
                <a:gd name="T106" fmla="+- 0 663 -372"/>
                <a:gd name="T107" fmla="*/ 663 h 1425"/>
                <a:gd name="T108" fmla="+- 0 2490 2010"/>
                <a:gd name="T109" fmla="*/ T108 w 1125"/>
                <a:gd name="T110" fmla="+- 0 603 -372"/>
                <a:gd name="T111" fmla="*/ 603 h 1425"/>
                <a:gd name="T112" fmla="+- 0 2595 2010"/>
                <a:gd name="T113" fmla="*/ T112 w 1125"/>
                <a:gd name="T114" fmla="+- 0 513 -372"/>
                <a:gd name="T115" fmla="*/ 513 h 1425"/>
                <a:gd name="T116" fmla="+- 0 2685 2010"/>
                <a:gd name="T117" fmla="*/ T116 w 1125"/>
                <a:gd name="T118" fmla="+- 0 453 -372"/>
                <a:gd name="T119" fmla="*/ 453 h 1425"/>
                <a:gd name="T120" fmla="+- 0 3120 2010"/>
                <a:gd name="T121" fmla="*/ T120 w 1125"/>
                <a:gd name="T122" fmla="+- 0 633 -372"/>
                <a:gd name="T123" fmla="*/ 633 h 1425"/>
                <a:gd name="T124" fmla="+- 0 3060 2010"/>
                <a:gd name="T125" fmla="*/ T124 w 1125"/>
                <a:gd name="T126" fmla="+- 0 678 -372"/>
                <a:gd name="T127" fmla="*/ 678 h 1425"/>
                <a:gd name="T128" fmla="+- 0 2925 2010"/>
                <a:gd name="T129" fmla="*/ T128 w 1125"/>
                <a:gd name="T130" fmla="+- 0 783 -372"/>
                <a:gd name="T131" fmla="*/ 783 h 1425"/>
                <a:gd name="T132" fmla="+- 0 2835 2010"/>
                <a:gd name="T133" fmla="*/ T132 w 1125"/>
                <a:gd name="T134" fmla="+- 0 843 -372"/>
                <a:gd name="T135" fmla="*/ 843 h 1425"/>
                <a:gd name="T136" fmla="+- 0 2730 2010"/>
                <a:gd name="T137" fmla="*/ T136 w 1125"/>
                <a:gd name="T138" fmla="+- 0 903 -372"/>
                <a:gd name="T139" fmla="*/ 903 h 1425"/>
                <a:gd name="T140" fmla="+- 0 2625 2010"/>
                <a:gd name="T141" fmla="*/ T140 w 1125"/>
                <a:gd name="T142" fmla="+- 0 978 -372"/>
                <a:gd name="T143" fmla="*/ 978 h 1425"/>
                <a:gd name="T144" fmla="+- 0 2505 2010"/>
                <a:gd name="T145" fmla="*/ T144 w 1125"/>
                <a:gd name="T146" fmla="+- 0 1008 -372"/>
                <a:gd name="T147" fmla="*/ 1008 h 1425"/>
                <a:gd name="T148" fmla="+- 0 2430 2010"/>
                <a:gd name="T149" fmla="*/ T148 w 1125"/>
                <a:gd name="T150" fmla="+- 0 918 -372"/>
                <a:gd name="T151" fmla="*/ 918 h 1425"/>
                <a:gd name="T152" fmla="+- 0 2535 2010"/>
                <a:gd name="T153" fmla="*/ T152 w 1125"/>
                <a:gd name="T154" fmla="+- 0 858 -372"/>
                <a:gd name="T155" fmla="*/ 858 h 1425"/>
                <a:gd name="T156" fmla="+- 0 2625 2010"/>
                <a:gd name="T157" fmla="*/ T156 w 1125"/>
                <a:gd name="T158" fmla="+- 0 783 -372"/>
                <a:gd name="T159" fmla="*/ 783 h 1425"/>
                <a:gd name="T160" fmla="+- 0 2730 2010"/>
                <a:gd name="T161" fmla="*/ T160 w 1125"/>
                <a:gd name="T162" fmla="+- 0 723 -372"/>
                <a:gd name="T163" fmla="*/ 723 h 1425"/>
                <a:gd name="T164" fmla="+- 0 2850 2010"/>
                <a:gd name="T165" fmla="*/ T164 w 1125"/>
                <a:gd name="T166" fmla="+- 0 648 -372"/>
                <a:gd name="T167" fmla="*/ 648 h 1425"/>
                <a:gd name="T168" fmla="+- 0 2955 2010"/>
                <a:gd name="T169" fmla="*/ T168 w 1125"/>
                <a:gd name="T170" fmla="+- 0 588 -372"/>
                <a:gd name="T171" fmla="*/ 588 h 1425"/>
                <a:gd name="T172" fmla="+- 0 3090 2010"/>
                <a:gd name="T173" fmla="*/ T172 w 1125"/>
                <a:gd name="T174" fmla="+- 0 603 -372"/>
                <a:gd name="T175" fmla="*/ 603 h 1425"/>
                <a:gd name="T176" fmla="+- 0 2985 2010"/>
                <a:gd name="T177" fmla="*/ T176 w 1125"/>
                <a:gd name="T178" fmla="+- 0 543 -372"/>
                <a:gd name="T179" fmla="*/ 543 h 1425"/>
                <a:gd name="T180" fmla="+- 0 2850 2010"/>
                <a:gd name="T181" fmla="*/ T180 w 1125"/>
                <a:gd name="T182" fmla="+- 0 603 -372"/>
                <a:gd name="T183" fmla="*/ 603 h 1425"/>
                <a:gd name="T184" fmla="+- 0 2745 2010"/>
                <a:gd name="T185" fmla="*/ T184 w 1125"/>
                <a:gd name="T186" fmla="+- 0 678 -372"/>
                <a:gd name="T187" fmla="*/ 678 h 1425"/>
                <a:gd name="T188" fmla="+- 0 2625 2010"/>
                <a:gd name="T189" fmla="*/ T188 w 1125"/>
                <a:gd name="T190" fmla="+- 0 738 -372"/>
                <a:gd name="T191" fmla="*/ 738 h 1425"/>
                <a:gd name="T192" fmla="+- 0 2535 2010"/>
                <a:gd name="T193" fmla="*/ T192 w 1125"/>
                <a:gd name="T194" fmla="+- 0 813 -372"/>
                <a:gd name="T195" fmla="*/ 813 h 1425"/>
                <a:gd name="T196" fmla="+- 0 2385 2010"/>
                <a:gd name="T197" fmla="*/ T196 w 1125"/>
                <a:gd name="T198" fmla="+- 0 903 -372"/>
                <a:gd name="T199" fmla="*/ 903 h 1425"/>
                <a:gd name="T200" fmla="+- 0 2460 2010"/>
                <a:gd name="T201" fmla="*/ T200 w 1125"/>
                <a:gd name="T202" fmla="+- 0 1008 -372"/>
                <a:gd name="T203" fmla="*/ 1008 h 1425"/>
                <a:gd name="T204" fmla="+- 0 2565 2010"/>
                <a:gd name="T205" fmla="*/ T204 w 1125"/>
                <a:gd name="T206" fmla="+- 0 1038 -372"/>
                <a:gd name="T207" fmla="*/ 1038 h 1425"/>
                <a:gd name="T208" fmla="+- 0 2685 2010"/>
                <a:gd name="T209" fmla="*/ T208 w 1125"/>
                <a:gd name="T210" fmla="+- 0 963 -372"/>
                <a:gd name="T211" fmla="*/ 963 h 1425"/>
                <a:gd name="T212" fmla="+- 0 2805 2010"/>
                <a:gd name="T213" fmla="*/ T212 w 1125"/>
                <a:gd name="T214" fmla="+- 0 903 -372"/>
                <a:gd name="T215" fmla="*/ 903 h 1425"/>
                <a:gd name="T216" fmla="+- 0 2925 2010"/>
                <a:gd name="T217" fmla="*/ T216 w 1125"/>
                <a:gd name="T218" fmla="+- 0 813 -372"/>
                <a:gd name="T219" fmla="*/ 813 h 1425"/>
                <a:gd name="T220" fmla="+- 0 3060 2010"/>
                <a:gd name="T221" fmla="*/ T220 w 1125"/>
                <a:gd name="T222" fmla="+- 0 738 -372"/>
                <a:gd name="T223" fmla="*/ 738 h 1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25" h="1425">
                  <a:moveTo>
                    <a:pt x="375" y="30"/>
                  </a:moveTo>
                  <a:lnTo>
                    <a:pt x="360" y="30"/>
                  </a:lnTo>
                  <a:lnTo>
                    <a:pt x="360" y="0"/>
                  </a:lnTo>
                  <a:lnTo>
                    <a:pt x="345" y="30"/>
                  </a:lnTo>
                  <a:lnTo>
                    <a:pt x="345" y="90"/>
                  </a:lnTo>
                  <a:lnTo>
                    <a:pt x="360" y="105"/>
                  </a:lnTo>
                  <a:lnTo>
                    <a:pt x="360" y="120"/>
                  </a:lnTo>
                  <a:lnTo>
                    <a:pt x="345" y="120"/>
                  </a:lnTo>
                  <a:lnTo>
                    <a:pt x="345" y="135"/>
                  </a:lnTo>
                  <a:lnTo>
                    <a:pt x="330" y="135"/>
                  </a:lnTo>
                  <a:lnTo>
                    <a:pt x="315" y="150"/>
                  </a:lnTo>
                  <a:lnTo>
                    <a:pt x="255" y="150"/>
                  </a:lnTo>
                  <a:lnTo>
                    <a:pt x="255" y="165"/>
                  </a:lnTo>
                  <a:lnTo>
                    <a:pt x="165" y="165"/>
                  </a:lnTo>
                  <a:lnTo>
                    <a:pt x="165" y="150"/>
                  </a:lnTo>
                  <a:lnTo>
                    <a:pt x="105" y="150"/>
                  </a:lnTo>
                  <a:lnTo>
                    <a:pt x="90" y="135"/>
                  </a:lnTo>
                  <a:lnTo>
                    <a:pt x="75" y="135"/>
                  </a:lnTo>
                  <a:lnTo>
                    <a:pt x="75" y="120"/>
                  </a:lnTo>
                  <a:lnTo>
                    <a:pt x="60" y="120"/>
                  </a:lnTo>
                  <a:lnTo>
                    <a:pt x="75" y="105"/>
                  </a:lnTo>
                  <a:lnTo>
                    <a:pt x="75" y="60"/>
                  </a:lnTo>
                  <a:lnTo>
                    <a:pt x="90" y="45"/>
                  </a:lnTo>
                  <a:lnTo>
                    <a:pt x="90" y="30"/>
                  </a:lnTo>
                  <a:lnTo>
                    <a:pt x="75" y="0"/>
                  </a:lnTo>
                  <a:lnTo>
                    <a:pt x="75" y="15"/>
                  </a:lnTo>
                  <a:lnTo>
                    <a:pt x="60" y="30"/>
                  </a:lnTo>
                  <a:lnTo>
                    <a:pt x="60" y="75"/>
                  </a:lnTo>
                  <a:lnTo>
                    <a:pt x="45" y="75"/>
                  </a:lnTo>
                  <a:lnTo>
                    <a:pt x="45" y="150"/>
                  </a:lnTo>
                  <a:lnTo>
                    <a:pt x="60" y="150"/>
                  </a:lnTo>
                  <a:lnTo>
                    <a:pt x="75" y="165"/>
                  </a:lnTo>
                  <a:lnTo>
                    <a:pt x="90" y="165"/>
                  </a:lnTo>
                  <a:lnTo>
                    <a:pt x="90" y="180"/>
                  </a:lnTo>
                  <a:lnTo>
                    <a:pt x="150" y="180"/>
                  </a:lnTo>
                  <a:lnTo>
                    <a:pt x="165" y="195"/>
                  </a:lnTo>
                  <a:lnTo>
                    <a:pt x="255" y="195"/>
                  </a:lnTo>
                  <a:lnTo>
                    <a:pt x="255" y="180"/>
                  </a:lnTo>
                  <a:lnTo>
                    <a:pt x="330" y="180"/>
                  </a:lnTo>
                  <a:lnTo>
                    <a:pt x="345" y="165"/>
                  </a:lnTo>
                  <a:lnTo>
                    <a:pt x="360" y="165"/>
                  </a:lnTo>
                  <a:lnTo>
                    <a:pt x="360" y="150"/>
                  </a:lnTo>
                  <a:lnTo>
                    <a:pt x="375" y="150"/>
                  </a:lnTo>
                  <a:lnTo>
                    <a:pt x="375" y="30"/>
                  </a:lnTo>
                  <a:moveTo>
                    <a:pt x="765" y="720"/>
                  </a:moveTo>
                  <a:lnTo>
                    <a:pt x="750" y="720"/>
                  </a:lnTo>
                  <a:lnTo>
                    <a:pt x="750" y="705"/>
                  </a:lnTo>
                  <a:lnTo>
                    <a:pt x="735" y="705"/>
                  </a:lnTo>
                  <a:lnTo>
                    <a:pt x="720" y="690"/>
                  </a:lnTo>
                  <a:lnTo>
                    <a:pt x="720" y="735"/>
                  </a:lnTo>
                  <a:lnTo>
                    <a:pt x="720" y="750"/>
                  </a:lnTo>
                  <a:lnTo>
                    <a:pt x="705" y="750"/>
                  </a:lnTo>
                  <a:lnTo>
                    <a:pt x="705" y="765"/>
                  </a:lnTo>
                  <a:lnTo>
                    <a:pt x="690" y="765"/>
                  </a:lnTo>
                  <a:lnTo>
                    <a:pt x="690" y="780"/>
                  </a:lnTo>
                  <a:lnTo>
                    <a:pt x="675" y="780"/>
                  </a:lnTo>
                  <a:lnTo>
                    <a:pt x="660" y="795"/>
                  </a:lnTo>
                  <a:lnTo>
                    <a:pt x="645" y="795"/>
                  </a:lnTo>
                  <a:lnTo>
                    <a:pt x="645" y="810"/>
                  </a:lnTo>
                  <a:lnTo>
                    <a:pt x="630" y="810"/>
                  </a:lnTo>
                  <a:lnTo>
                    <a:pt x="630" y="825"/>
                  </a:lnTo>
                  <a:lnTo>
                    <a:pt x="615" y="825"/>
                  </a:lnTo>
                  <a:lnTo>
                    <a:pt x="615" y="840"/>
                  </a:lnTo>
                  <a:lnTo>
                    <a:pt x="585" y="840"/>
                  </a:lnTo>
                  <a:lnTo>
                    <a:pt x="585" y="855"/>
                  </a:lnTo>
                  <a:lnTo>
                    <a:pt x="570" y="855"/>
                  </a:lnTo>
                  <a:lnTo>
                    <a:pt x="570" y="870"/>
                  </a:lnTo>
                  <a:lnTo>
                    <a:pt x="555" y="870"/>
                  </a:lnTo>
                  <a:lnTo>
                    <a:pt x="555" y="885"/>
                  </a:lnTo>
                  <a:lnTo>
                    <a:pt x="525" y="885"/>
                  </a:lnTo>
                  <a:lnTo>
                    <a:pt x="525" y="900"/>
                  </a:lnTo>
                  <a:lnTo>
                    <a:pt x="510" y="900"/>
                  </a:lnTo>
                  <a:lnTo>
                    <a:pt x="510" y="915"/>
                  </a:lnTo>
                  <a:lnTo>
                    <a:pt x="495" y="915"/>
                  </a:lnTo>
                  <a:lnTo>
                    <a:pt x="495" y="930"/>
                  </a:lnTo>
                  <a:lnTo>
                    <a:pt x="480" y="930"/>
                  </a:lnTo>
                  <a:lnTo>
                    <a:pt x="465" y="945"/>
                  </a:lnTo>
                  <a:lnTo>
                    <a:pt x="450" y="945"/>
                  </a:lnTo>
                  <a:lnTo>
                    <a:pt x="450" y="960"/>
                  </a:lnTo>
                  <a:lnTo>
                    <a:pt x="435" y="960"/>
                  </a:lnTo>
                  <a:lnTo>
                    <a:pt x="420" y="975"/>
                  </a:lnTo>
                  <a:lnTo>
                    <a:pt x="405" y="975"/>
                  </a:lnTo>
                  <a:lnTo>
                    <a:pt x="405" y="990"/>
                  </a:lnTo>
                  <a:lnTo>
                    <a:pt x="390" y="990"/>
                  </a:lnTo>
                  <a:lnTo>
                    <a:pt x="375" y="1005"/>
                  </a:lnTo>
                  <a:lnTo>
                    <a:pt x="360" y="1005"/>
                  </a:lnTo>
                  <a:lnTo>
                    <a:pt x="360" y="1020"/>
                  </a:lnTo>
                  <a:lnTo>
                    <a:pt x="345" y="1020"/>
                  </a:lnTo>
                  <a:lnTo>
                    <a:pt x="330" y="1035"/>
                  </a:lnTo>
                  <a:lnTo>
                    <a:pt x="315" y="1035"/>
                  </a:lnTo>
                  <a:lnTo>
                    <a:pt x="315" y="1050"/>
                  </a:lnTo>
                  <a:lnTo>
                    <a:pt x="285" y="1050"/>
                  </a:lnTo>
                  <a:lnTo>
                    <a:pt x="285" y="1065"/>
                  </a:lnTo>
                  <a:lnTo>
                    <a:pt x="270" y="1065"/>
                  </a:lnTo>
                  <a:lnTo>
                    <a:pt x="270" y="1080"/>
                  </a:lnTo>
                  <a:lnTo>
                    <a:pt x="240" y="1080"/>
                  </a:lnTo>
                  <a:lnTo>
                    <a:pt x="240" y="1095"/>
                  </a:lnTo>
                  <a:lnTo>
                    <a:pt x="225" y="1095"/>
                  </a:lnTo>
                  <a:lnTo>
                    <a:pt x="210" y="1110"/>
                  </a:lnTo>
                  <a:lnTo>
                    <a:pt x="195" y="1110"/>
                  </a:lnTo>
                  <a:lnTo>
                    <a:pt x="45" y="1020"/>
                  </a:lnTo>
                  <a:lnTo>
                    <a:pt x="60" y="1005"/>
                  </a:lnTo>
                  <a:lnTo>
                    <a:pt x="75" y="1005"/>
                  </a:lnTo>
                  <a:lnTo>
                    <a:pt x="75" y="990"/>
                  </a:lnTo>
                  <a:lnTo>
                    <a:pt x="90" y="990"/>
                  </a:lnTo>
                  <a:lnTo>
                    <a:pt x="90" y="975"/>
                  </a:lnTo>
                  <a:lnTo>
                    <a:pt x="105" y="975"/>
                  </a:lnTo>
                  <a:lnTo>
                    <a:pt x="120" y="960"/>
                  </a:lnTo>
                  <a:lnTo>
                    <a:pt x="135" y="960"/>
                  </a:lnTo>
                  <a:lnTo>
                    <a:pt x="135" y="945"/>
                  </a:lnTo>
                  <a:lnTo>
                    <a:pt x="165" y="945"/>
                  </a:lnTo>
                  <a:lnTo>
                    <a:pt x="165" y="930"/>
                  </a:lnTo>
                  <a:lnTo>
                    <a:pt x="180" y="930"/>
                  </a:lnTo>
                  <a:lnTo>
                    <a:pt x="180" y="915"/>
                  </a:lnTo>
                  <a:lnTo>
                    <a:pt x="195" y="915"/>
                  </a:lnTo>
                  <a:lnTo>
                    <a:pt x="195" y="900"/>
                  </a:lnTo>
                  <a:lnTo>
                    <a:pt x="225" y="900"/>
                  </a:lnTo>
                  <a:lnTo>
                    <a:pt x="225" y="885"/>
                  </a:lnTo>
                  <a:lnTo>
                    <a:pt x="240" y="885"/>
                  </a:lnTo>
                  <a:lnTo>
                    <a:pt x="255" y="870"/>
                  </a:lnTo>
                  <a:lnTo>
                    <a:pt x="270" y="870"/>
                  </a:lnTo>
                  <a:lnTo>
                    <a:pt x="270" y="855"/>
                  </a:lnTo>
                  <a:lnTo>
                    <a:pt x="285" y="855"/>
                  </a:lnTo>
                  <a:lnTo>
                    <a:pt x="300" y="840"/>
                  </a:lnTo>
                  <a:lnTo>
                    <a:pt x="315" y="840"/>
                  </a:lnTo>
                  <a:lnTo>
                    <a:pt x="315" y="825"/>
                  </a:lnTo>
                  <a:lnTo>
                    <a:pt x="345" y="825"/>
                  </a:lnTo>
                  <a:lnTo>
                    <a:pt x="345" y="810"/>
                  </a:lnTo>
                  <a:lnTo>
                    <a:pt x="360" y="810"/>
                  </a:lnTo>
                  <a:lnTo>
                    <a:pt x="375" y="795"/>
                  </a:lnTo>
                  <a:lnTo>
                    <a:pt x="390" y="795"/>
                  </a:lnTo>
                  <a:lnTo>
                    <a:pt x="420" y="765"/>
                  </a:lnTo>
                  <a:lnTo>
                    <a:pt x="435" y="765"/>
                  </a:lnTo>
                  <a:lnTo>
                    <a:pt x="450" y="750"/>
                  </a:lnTo>
                  <a:lnTo>
                    <a:pt x="465" y="750"/>
                  </a:lnTo>
                  <a:lnTo>
                    <a:pt x="465" y="735"/>
                  </a:lnTo>
                  <a:lnTo>
                    <a:pt x="495" y="735"/>
                  </a:lnTo>
                  <a:lnTo>
                    <a:pt x="495" y="720"/>
                  </a:lnTo>
                  <a:lnTo>
                    <a:pt x="525" y="720"/>
                  </a:lnTo>
                  <a:lnTo>
                    <a:pt x="525" y="705"/>
                  </a:lnTo>
                  <a:lnTo>
                    <a:pt x="555" y="705"/>
                  </a:lnTo>
                  <a:lnTo>
                    <a:pt x="555" y="690"/>
                  </a:lnTo>
                  <a:lnTo>
                    <a:pt x="570" y="690"/>
                  </a:lnTo>
                  <a:lnTo>
                    <a:pt x="585" y="675"/>
                  </a:lnTo>
                  <a:lnTo>
                    <a:pt x="600" y="675"/>
                  </a:lnTo>
                  <a:lnTo>
                    <a:pt x="615" y="660"/>
                  </a:lnTo>
                  <a:lnTo>
                    <a:pt x="630" y="660"/>
                  </a:lnTo>
                  <a:lnTo>
                    <a:pt x="630" y="675"/>
                  </a:lnTo>
                  <a:lnTo>
                    <a:pt x="645" y="675"/>
                  </a:lnTo>
                  <a:lnTo>
                    <a:pt x="645" y="690"/>
                  </a:lnTo>
                  <a:lnTo>
                    <a:pt x="660" y="690"/>
                  </a:lnTo>
                  <a:lnTo>
                    <a:pt x="675" y="705"/>
                  </a:lnTo>
                  <a:lnTo>
                    <a:pt x="690" y="705"/>
                  </a:lnTo>
                  <a:lnTo>
                    <a:pt x="690" y="720"/>
                  </a:lnTo>
                  <a:lnTo>
                    <a:pt x="705" y="720"/>
                  </a:lnTo>
                  <a:lnTo>
                    <a:pt x="705" y="735"/>
                  </a:lnTo>
                  <a:lnTo>
                    <a:pt x="720" y="735"/>
                  </a:lnTo>
                  <a:lnTo>
                    <a:pt x="720" y="690"/>
                  </a:lnTo>
                  <a:lnTo>
                    <a:pt x="705" y="690"/>
                  </a:lnTo>
                  <a:lnTo>
                    <a:pt x="705" y="675"/>
                  </a:lnTo>
                  <a:lnTo>
                    <a:pt x="690" y="675"/>
                  </a:lnTo>
                  <a:lnTo>
                    <a:pt x="660" y="645"/>
                  </a:lnTo>
                  <a:lnTo>
                    <a:pt x="645" y="645"/>
                  </a:lnTo>
                  <a:lnTo>
                    <a:pt x="630" y="630"/>
                  </a:lnTo>
                  <a:lnTo>
                    <a:pt x="600" y="630"/>
                  </a:lnTo>
                  <a:lnTo>
                    <a:pt x="600" y="645"/>
                  </a:lnTo>
                  <a:lnTo>
                    <a:pt x="570" y="645"/>
                  </a:lnTo>
                  <a:lnTo>
                    <a:pt x="555" y="660"/>
                  </a:lnTo>
                  <a:lnTo>
                    <a:pt x="540" y="660"/>
                  </a:lnTo>
                  <a:lnTo>
                    <a:pt x="525" y="675"/>
                  </a:lnTo>
                  <a:lnTo>
                    <a:pt x="510" y="675"/>
                  </a:lnTo>
                  <a:lnTo>
                    <a:pt x="495" y="690"/>
                  </a:lnTo>
                  <a:lnTo>
                    <a:pt x="480" y="690"/>
                  </a:lnTo>
                  <a:lnTo>
                    <a:pt x="480" y="705"/>
                  </a:lnTo>
                  <a:lnTo>
                    <a:pt x="450" y="705"/>
                  </a:lnTo>
                  <a:lnTo>
                    <a:pt x="450" y="720"/>
                  </a:lnTo>
                  <a:lnTo>
                    <a:pt x="435" y="720"/>
                  </a:lnTo>
                  <a:lnTo>
                    <a:pt x="420" y="735"/>
                  </a:lnTo>
                  <a:lnTo>
                    <a:pt x="405" y="735"/>
                  </a:lnTo>
                  <a:lnTo>
                    <a:pt x="390" y="750"/>
                  </a:lnTo>
                  <a:lnTo>
                    <a:pt x="375" y="750"/>
                  </a:lnTo>
                  <a:lnTo>
                    <a:pt x="345" y="780"/>
                  </a:lnTo>
                  <a:lnTo>
                    <a:pt x="330" y="780"/>
                  </a:lnTo>
                  <a:lnTo>
                    <a:pt x="315" y="795"/>
                  </a:lnTo>
                  <a:lnTo>
                    <a:pt x="300" y="795"/>
                  </a:lnTo>
                  <a:lnTo>
                    <a:pt x="270" y="825"/>
                  </a:lnTo>
                  <a:lnTo>
                    <a:pt x="255" y="825"/>
                  </a:lnTo>
                  <a:lnTo>
                    <a:pt x="240" y="840"/>
                  </a:lnTo>
                  <a:lnTo>
                    <a:pt x="225" y="840"/>
                  </a:lnTo>
                  <a:lnTo>
                    <a:pt x="225" y="855"/>
                  </a:lnTo>
                  <a:lnTo>
                    <a:pt x="210" y="855"/>
                  </a:lnTo>
                  <a:lnTo>
                    <a:pt x="195" y="870"/>
                  </a:lnTo>
                  <a:lnTo>
                    <a:pt x="180" y="870"/>
                  </a:lnTo>
                  <a:lnTo>
                    <a:pt x="180" y="885"/>
                  </a:lnTo>
                  <a:lnTo>
                    <a:pt x="165" y="885"/>
                  </a:lnTo>
                  <a:lnTo>
                    <a:pt x="150" y="900"/>
                  </a:lnTo>
                  <a:lnTo>
                    <a:pt x="135" y="900"/>
                  </a:lnTo>
                  <a:lnTo>
                    <a:pt x="135" y="915"/>
                  </a:lnTo>
                  <a:lnTo>
                    <a:pt x="120" y="915"/>
                  </a:lnTo>
                  <a:lnTo>
                    <a:pt x="105" y="930"/>
                  </a:lnTo>
                  <a:lnTo>
                    <a:pt x="90" y="930"/>
                  </a:lnTo>
                  <a:lnTo>
                    <a:pt x="90" y="945"/>
                  </a:lnTo>
                  <a:lnTo>
                    <a:pt x="75" y="945"/>
                  </a:lnTo>
                  <a:lnTo>
                    <a:pt x="75" y="960"/>
                  </a:lnTo>
                  <a:lnTo>
                    <a:pt x="45" y="960"/>
                  </a:lnTo>
                  <a:lnTo>
                    <a:pt x="45" y="975"/>
                  </a:lnTo>
                  <a:lnTo>
                    <a:pt x="30" y="975"/>
                  </a:lnTo>
                  <a:lnTo>
                    <a:pt x="30" y="990"/>
                  </a:lnTo>
                  <a:lnTo>
                    <a:pt x="15" y="990"/>
                  </a:lnTo>
                  <a:lnTo>
                    <a:pt x="15" y="1005"/>
                  </a:lnTo>
                  <a:lnTo>
                    <a:pt x="0" y="1005"/>
                  </a:lnTo>
                  <a:lnTo>
                    <a:pt x="0" y="1020"/>
                  </a:lnTo>
                  <a:lnTo>
                    <a:pt x="30" y="1050"/>
                  </a:lnTo>
                  <a:lnTo>
                    <a:pt x="45" y="1050"/>
                  </a:lnTo>
                  <a:lnTo>
                    <a:pt x="45" y="1065"/>
                  </a:lnTo>
                  <a:lnTo>
                    <a:pt x="60" y="1065"/>
                  </a:lnTo>
                  <a:lnTo>
                    <a:pt x="60" y="1080"/>
                  </a:lnTo>
                  <a:lnTo>
                    <a:pt x="75" y="1080"/>
                  </a:lnTo>
                  <a:lnTo>
                    <a:pt x="90" y="1095"/>
                  </a:lnTo>
                  <a:lnTo>
                    <a:pt x="105" y="1095"/>
                  </a:lnTo>
                  <a:lnTo>
                    <a:pt x="105" y="1110"/>
                  </a:lnTo>
                  <a:lnTo>
                    <a:pt x="135" y="1110"/>
                  </a:lnTo>
                  <a:lnTo>
                    <a:pt x="135" y="1125"/>
                  </a:lnTo>
                  <a:lnTo>
                    <a:pt x="150" y="1125"/>
                  </a:lnTo>
                  <a:lnTo>
                    <a:pt x="165" y="1140"/>
                  </a:lnTo>
                  <a:lnTo>
                    <a:pt x="180" y="1140"/>
                  </a:lnTo>
                  <a:lnTo>
                    <a:pt x="180" y="1155"/>
                  </a:lnTo>
                  <a:lnTo>
                    <a:pt x="195" y="1155"/>
                  </a:lnTo>
                  <a:lnTo>
                    <a:pt x="210" y="1140"/>
                  </a:lnTo>
                  <a:lnTo>
                    <a:pt x="225" y="1140"/>
                  </a:lnTo>
                  <a:lnTo>
                    <a:pt x="240" y="1125"/>
                  </a:lnTo>
                  <a:lnTo>
                    <a:pt x="255" y="1125"/>
                  </a:lnTo>
                  <a:lnTo>
                    <a:pt x="270" y="1110"/>
                  </a:lnTo>
                  <a:lnTo>
                    <a:pt x="285" y="1110"/>
                  </a:lnTo>
                  <a:lnTo>
                    <a:pt x="285" y="1095"/>
                  </a:lnTo>
                  <a:lnTo>
                    <a:pt x="300" y="1095"/>
                  </a:lnTo>
                  <a:lnTo>
                    <a:pt x="300" y="1080"/>
                  </a:lnTo>
                  <a:lnTo>
                    <a:pt x="330" y="1080"/>
                  </a:lnTo>
                  <a:lnTo>
                    <a:pt x="330" y="1065"/>
                  </a:lnTo>
                  <a:lnTo>
                    <a:pt x="345" y="1065"/>
                  </a:lnTo>
                  <a:lnTo>
                    <a:pt x="345" y="1050"/>
                  </a:lnTo>
                  <a:lnTo>
                    <a:pt x="375" y="1050"/>
                  </a:lnTo>
                  <a:lnTo>
                    <a:pt x="375" y="1035"/>
                  </a:lnTo>
                  <a:lnTo>
                    <a:pt x="390" y="1035"/>
                  </a:lnTo>
                  <a:lnTo>
                    <a:pt x="405" y="1020"/>
                  </a:lnTo>
                  <a:lnTo>
                    <a:pt x="420" y="1020"/>
                  </a:lnTo>
                  <a:lnTo>
                    <a:pt x="420" y="1005"/>
                  </a:lnTo>
                  <a:lnTo>
                    <a:pt x="435" y="1005"/>
                  </a:lnTo>
                  <a:lnTo>
                    <a:pt x="435" y="990"/>
                  </a:lnTo>
                  <a:lnTo>
                    <a:pt x="465" y="990"/>
                  </a:lnTo>
                  <a:lnTo>
                    <a:pt x="465" y="975"/>
                  </a:lnTo>
                  <a:lnTo>
                    <a:pt x="480" y="975"/>
                  </a:lnTo>
                  <a:lnTo>
                    <a:pt x="480" y="960"/>
                  </a:lnTo>
                  <a:lnTo>
                    <a:pt x="495" y="960"/>
                  </a:lnTo>
                  <a:lnTo>
                    <a:pt x="525" y="930"/>
                  </a:lnTo>
                  <a:lnTo>
                    <a:pt x="540" y="930"/>
                  </a:lnTo>
                  <a:lnTo>
                    <a:pt x="540" y="915"/>
                  </a:lnTo>
                  <a:lnTo>
                    <a:pt x="555" y="915"/>
                  </a:lnTo>
                  <a:lnTo>
                    <a:pt x="570" y="900"/>
                  </a:lnTo>
                  <a:lnTo>
                    <a:pt x="585" y="900"/>
                  </a:lnTo>
                  <a:lnTo>
                    <a:pt x="585" y="885"/>
                  </a:lnTo>
                  <a:lnTo>
                    <a:pt x="600" y="885"/>
                  </a:lnTo>
                  <a:lnTo>
                    <a:pt x="600" y="870"/>
                  </a:lnTo>
                  <a:lnTo>
                    <a:pt x="615" y="870"/>
                  </a:lnTo>
                  <a:lnTo>
                    <a:pt x="630" y="855"/>
                  </a:lnTo>
                  <a:lnTo>
                    <a:pt x="645" y="855"/>
                  </a:lnTo>
                  <a:lnTo>
                    <a:pt x="645" y="840"/>
                  </a:lnTo>
                  <a:lnTo>
                    <a:pt x="660" y="840"/>
                  </a:lnTo>
                  <a:lnTo>
                    <a:pt x="660" y="825"/>
                  </a:lnTo>
                  <a:lnTo>
                    <a:pt x="675" y="825"/>
                  </a:lnTo>
                  <a:lnTo>
                    <a:pt x="720" y="780"/>
                  </a:lnTo>
                  <a:lnTo>
                    <a:pt x="735" y="780"/>
                  </a:lnTo>
                  <a:lnTo>
                    <a:pt x="735" y="765"/>
                  </a:lnTo>
                  <a:lnTo>
                    <a:pt x="750" y="765"/>
                  </a:lnTo>
                  <a:lnTo>
                    <a:pt x="750" y="750"/>
                  </a:lnTo>
                  <a:lnTo>
                    <a:pt x="765" y="750"/>
                  </a:lnTo>
                  <a:lnTo>
                    <a:pt x="765" y="720"/>
                  </a:lnTo>
                  <a:moveTo>
                    <a:pt x="1125" y="1005"/>
                  </a:moveTo>
                  <a:lnTo>
                    <a:pt x="1110" y="1005"/>
                  </a:lnTo>
                  <a:lnTo>
                    <a:pt x="1110" y="990"/>
                  </a:lnTo>
                  <a:lnTo>
                    <a:pt x="1095" y="990"/>
                  </a:lnTo>
                  <a:lnTo>
                    <a:pt x="1095" y="975"/>
                  </a:lnTo>
                  <a:lnTo>
                    <a:pt x="1080" y="975"/>
                  </a:lnTo>
                  <a:lnTo>
                    <a:pt x="1080" y="990"/>
                  </a:lnTo>
                  <a:lnTo>
                    <a:pt x="1080" y="1035"/>
                  </a:lnTo>
                  <a:lnTo>
                    <a:pt x="1065" y="1035"/>
                  </a:lnTo>
                  <a:lnTo>
                    <a:pt x="1065" y="1050"/>
                  </a:lnTo>
                  <a:lnTo>
                    <a:pt x="1050" y="1050"/>
                  </a:lnTo>
                  <a:lnTo>
                    <a:pt x="1035" y="1065"/>
                  </a:lnTo>
                  <a:lnTo>
                    <a:pt x="1020" y="1065"/>
                  </a:lnTo>
                  <a:lnTo>
                    <a:pt x="1020" y="1080"/>
                  </a:lnTo>
                  <a:lnTo>
                    <a:pt x="1005" y="1080"/>
                  </a:lnTo>
                  <a:lnTo>
                    <a:pt x="1005" y="1095"/>
                  </a:lnTo>
                  <a:lnTo>
                    <a:pt x="990" y="1095"/>
                  </a:lnTo>
                  <a:lnTo>
                    <a:pt x="960" y="1125"/>
                  </a:lnTo>
                  <a:lnTo>
                    <a:pt x="945" y="1125"/>
                  </a:lnTo>
                  <a:lnTo>
                    <a:pt x="915" y="1155"/>
                  </a:lnTo>
                  <a:lnTo>
                    <a:pt x="900" y="1155"/>
                  </a:lnTo>
                  <a:lnTo>
                    <a:pt x="900" y="1170"/>
                  </a:lnTo>
                  <a:lnTo>
                    <a:pt x="870" y="1170"/>
                  </a:lnTo>
                  <a:lnTo>
                    <a:pt x="870" y="1185"/>
                  </a:lnTo>
                  <a:lnTo>
                    <a:pt x="855" y="1185"/>
                  </a:lnTo>
                  <a:lnTo>
                    <a:pt x="855" y="1200"/>
                  </a:lnTo>
                  <a:lnTo>
                    <a:pt x="840" y="1200"/>
                  </a:lnTo>
                  <a:lnTo>
                    <a:pt x="825" y="1200"/>
                  </a:lnTo>
                  <a:lnTo>
                    <a:pt x="825" y="1215"/>
                  </a:lnTo>
                  <a:lnTo>
                    <a:pt x="810" y="1215"/>
                  </a:lnTo>
                  <a:lnTo>
                    <a:pt x="810" y="1230"/>
                  </a:lnTo>
                  <a:lnTo>
                    <a:pt x="795" y="1230"/>
                  </a:lnTo>
                  <a:lnTo>
                    <a:pt x="780" y="1245"/>
                  </a:lnTo>
                  <a:lnTo>
                    <a:pt x="765" y="1245"/>
                  </a:lnTo>
                  <a:lnTo>
                    <a:pt x="765" y="1260"/>
                  </a:lnTo>
                  <a:lnTo>
                    <a:pt x="735" y="1260"/>
                  </a:lnTo>
                  <a:lnTo>
                    <a:pt x="735" y="1275"/>
                  </a:lnTo>
                  <a:lnTo>
                    <a:pt x="720" y="1275"/>
                  </a:lnTo>
                  <a:lnTo>
                    <a:pt x="705" y="1290"/>
                  </a:lnTo>
                  <a:lnTo>
                    <a:pt x="690" y="1290"/>
                  </a:lnTo>
                  <a:lnTo>
                    <a:pt x="690" y="1305"/>
                  </a:lnTo>
                  <a:lnTo>
                    <a:pt x="660" y="1305"/>
                  </a:lnTo>
                  <a:lnTo>
                    <a:pt x="660" y="1320"/>
                  </a:lnTo>
                  <a:lnTo>
                    <a:pt x="645" y="1320"/>
                  </a:lnTo>
                  <a:lnTo>
                    <a:pt x="645" y="1335"/>
                  </a:lnTo>
                  <a:lnTo>
                    <a:pt x="615" y="1335"/>
                  </a:lnTo>
                  <a:lnTo>
                    <a:pt x="615" y="1350"/>
                  </a:lnTo>
                  <a:lnTo>
                    <a:pt x="585" y="1350"/>
                  </a:lnTo>
                  <a:lnTo>
                    <a:pt x="585" y="1365"/>
                  </a:lnTo>
                  <a:lnTo>
                    <a:pt x="570" y="1365"/>
                  </a:lnTo>
                  <a:lnTo>
                    <a:pt x="555" y="1380"/>
                  </a:lnTo>
                  <a:lnTo>
                    <a:pt x="540" y="1380"/>
                  </a:lnTo>
                  <a:lnTo>
                    <a:pt x="540" y="1395"/>
                  </a:lnTo>
                  <a:lnTo>
                    <a:pt x="525" y="1395"/>
                  </a:lnTo>
                  <a:lnTo>
                    <a:pt x="525" y="1380"/>
                  </a:lnTo>
                  <a:lnTo>
                    <a:pt x="495" y="1380"/>
                  </a:lnTo>
                  <a:lnTo>
                    <a:pt x="495" y="1365"/>
                  </a:lnTo>
                  <a:lnTo>
                    <a:pt x="480" y="1365"/>
                  </a:lnTo>
                  <a:lnTo>
                    <a:pt x="450" y="1335"/>
                  </a:lnTo>
                  <a:lnTo>
                    <a:pt x="435" y="1335"/>
                  </a:lnTo>
                  <a:lnTo>
                    <a:pt x="435" y="1320"/>
                  </a:lnTo>
                  <a:lnTo>
                    <a:pt x="420" y="1320"/>
                  </a:lnTo>
                  <a:lnTo>
                    <a:pt x="420" y="1305"/>
                  </a:lnTo>
                  <a:lnTo>
                    <a:pt x="405" y="1305"/>
                  </a:lnTo>
                  <a:lnTo>
                    <a:pt x="420" y="1290"/>
                  </a:lnTo>
                  <a:lnTo>
                    <a:pt x="435" y="1290"/>
                  </a:lnTo>
                  <a:lnTo>
                    <a:pt x="435" y="1275"/>
                  </a:lnTo>
                  <a:lnTo>
                    <a:pt x="450" y="1275"/>
                  </a:lnTo>
                  <a:lnTo>
                    <a:pt x="465" y="1260"/>
                  </a:lnTo>
                  <a:lnTo>
                    <a:pt x="480" y="1260"/>
                  </a:lnTo>
                  <a:lnTo>
                    <a:pt x="480" y="1245"/>
                  </a:lnTo>
                  <a:lnTo>
                    <a:pt x="495" y="1245"/>
                  </a:lnTo>
                  <a:lnTo>
                    <a:pt x="495" y="1230"/>
                  </a:lnTo>
                  <a:lnTo>
                    <a:pt x="525" y="1230"/>
                  </a:lnTo>
                  <a:lnTo>
                    <a:pt x="525" y="1215"/>
                  </a:lnTo>
                  <a:lnTo>
                    <a:pt x="540" y="1215"/>
                  </a:lnTo>
                  <a:lnTo>
                    <a:pt x="540" y="1200"/>
                  </a:lnTo>
                  <a:lnTo>
                    <a:pt x="570" y="1200"/>
                  </a:lnTo>
                  <a:lnTo>
                    <a:pt x="570" y="1185"/>
                  </a:lnTo>
                  <a:lnTo>
                    <a:pt x="585" y="1185"/>
                  </a:lnTo>
                  <a:lnTo>
                    <a:pt x="585" y="1170"/>
                  </a:lnTo>
                  <a:lnTo>
                    <a:pt x="600" y="1170"/>
                  </a:lnTo>
                  <a:lnTo>
                    <a:pt x="615" y="1155"/>
                  </a:lnTo>
                  <a:lnTo>
                    <a:pt x="630" y="1155"/>
                  </a:lnTo>
                  <a:lnTo>
                    <a:pt x="630" y="1140"/>
                  </a:lnTo>
                  <a:lnTo>
                    <a:pt x="660" y="1140"/>
                  </a:lnTo>
                  <a:lnTo>
                    <a:pt x="660" y="1125"/>
                  </a:lnTo>
                  <a:lnTo>
                    <a:pt x="690" y="1125"/>
                  </a:lnTo>
                  <a:lnTo>
                    <a:pt x="690" y="1110"/>
                  </a:lnTo>
                  <a:lnTo>
                    <a:pt x="705" y="1110"/>
                  </a:lnTo>
                  <a:lnTo>
                    <a:pt x="705" y="1095"/>
                  </a:lnTo>
                  <a:lnTo>
                    <a:pt x="720" y="1095"/>
                  </a:lnTo>
                  <a:lnTo>
                    <a:pt x="735" y="1080"/>
                  </a:lnTo>
                  <a:lnTo>
                    <a:pt x="750" y="1080"/>
                  </a:lnTo>
                  <a:lnTo>
                    <a:pt x="750" y="1065"/>
                  </a:lnTo>
                  <a:lnTo>
                    <a:pt x="780" y="1065"/>
                  </a:lnTo>
                  <a:lnTo>
                    <a:pt x="780" y="1050"/>
                  </a:lnTo>
                  <a:lnTo>
                    <a:pt x="795" y="1050"/>
                  </a:lnTo>
                  <a:lnTo>
                    <a:pt x="810" y="1035"/>
                  </a:lnTo>
                  <a:lnTo>
                    <a:pt x="825" y="1035"/>
                  </a:lnTo>
                  <a:lnTo>
                    <a:pt x="840" y="1020"/>
                  </a:lnTo>
                  <a:lnTo>
                    <a:pt x="855" y="1020"/>
                  </a:lnTo>
                  <a:lnTo>
                    <a:pt x="855" y="1005"/>
                  </a:lnTo>
                  <a:lnTo>
                    <a:pt x="870" y="1005"/>
                  </a:lnTo>
                  <a:lnTo>
                    <a:pt x="870" y="990"/>
                  </a:lnTo>
                  <a:lnTo>
                    <a:pt x="900" y="990"/>
                  </a:lnTo>
                  <a:lnTo>
                    <a:pt x="900" y="975"/>
                  </a:lnTo>
                  <a:lnTo>
                    <a:pt x="930" y="975"/>
                  </a:lnTo>
                  <a:lnTo>
                    <a:pt x="930" y="960"/>
                  </a:lnTo>
                  <a:lnTo>
                    <a:pt x="945" y="960"/>
                  </a:lnTo>
                  <a:lnTo>
                    <a:pt x="960" y="945"/>
                  </a:lnTo>
                  <a:lnTo>
                    <a:pt x="1005" y="945"/>
                  </a:lnTo>
                  <a:lnTo>
                    <a:pt x="1020" y="960"/>
                  </a:lnTo>
                  <a:lnTo>
                    <a:pt x="1035" y="960"/>
                  </a:lnTo>
                  <a:lnTo>
                    <a:pt x="1035" y="975"/>
                  </a:lnTo>
                  <a:lnTo>
                    <a:pt x="1065" y="975"/>
                  </a:lnTo>
                  <a:lnTo>
                    <a:pt x="1065" y="990"/>
                  </a:lnTo>
                  <a:lnTo>
                    <a:pt x="1080" y="990"/>
                  </a:lnTo>
                  <a:lnTo>
                    <a:pt x="1080" y="975"/>
                  </a:lnTo>
                  <a:lnTo>
                    <a:pt x="1080" y="960"/>
                  </a:lnTo>
                  <a:lnTo>
                    <a:pt x="1065" y="960"/>
                  </a:lnTo>
                  <a:lnTo>
                    <a:pt x="1035" y="930"/>
                  </a:lnTo>
                  <a:lnTo>
                    <a:pt x="1020" y="930"/>
                  </a:lnTo>
                  <a:lnTo>
                    <a:pt x="1020" y="915"/>
                  </a:lnTo>
                  <a:lnTo>
                    <a:pt x="1005" y="915"/>
                  </a:lnTo>
                  <a:lnTo>
                    <a:pt x="1005" y="900"/>
                  </a:lnTo>
                  <a:lnTo>
                    <a:pt x="975" y="900"/>
                  </a:lnTo>
                  <a:lnTo>
                    <a:pt x="975" y="915"/>
                  </a:lnTo>
                  <a:lnTo>
                    <a:pt x="945" y="915"/>
                  </a:lnTo>
                  <a:lnTo>
                    <a:pt x="930" y="930"/>
                  </a:lnTo>
                  <a:lnTo>
                    <a:pt x="915" y="930"/>
                  </a:lnTo>
                  <a:lnTo>
                    <a:pt x="915" y="945"/>
                  </a:lnTo>
                  <a:lnTo>
                    <a:pt x="900" y="945"/>
                  </a:lnTo>
                  <a:lnTo>
                    <a:pt x="885" y="960"/>
                  </a:lnTo>
                  <a:lnTo>
                    <a:pt x="870" y="960"/>
                  </a:lnTo>
                  <a:lnTo>
                    <a:pt x="855" y="975"/>
                  </a:lnTo>
                  <a:lnTo>
                    <a:pt x="840" y="975"/>
                  </a:lnTo>
                  <a:lnTo>
                    <a:pt x="840" y="990"/>
                  </a:lnTo>
                  <a:lnTo>
                    <a:pt x="825" y="990"/>
                  </a:lnTo>
                  <a:lnTo>
                    <a:pt x="810" y="1005"/>
                  </a:lnTo>
                  <a:lnTo>
                    <a:pt x="795" y="1005"/>
                  </a:lnTo>
                  <a:lnTo>
                    <a:pt x="795" y="1020"/>
                  </a:lnTo>
                  <a:lnTo>
                    <a:pt x="765" y="1020"/>
                  </a:lnTo>
                  <a:lnTo>
                    <a:pt x="765" y="1035"/>
                  </a:lnTo>
                  <a:lnTo>
                    <a:pt x="750" y="1035"/>
                  </a:lnTo>
                  <a:lnTo>
                    <a:pt x="735" y="1050"/>
                  </a:lnTo>
                  <a:lnTo>
                    <a:pt x="720" y="1050"/>
                  </a:lnTo>
                  <a:lnTo>
                    <a:pt x="705" y="1065"/>
                  </a:lnTo>
                  <a:lnTo>
                    <a:pt x="690" y="1065"/>
                  </a:lnTo>
                  <a:lnTo>
                    <a:pt x="690" y="1080"/>
                  </a:lnTo>
                  <a:lnTo>
                    <a:pt x="660" y="1080"/>
                  </a:lnTo>
                  <a:lnTo>
                    <a:pt x="660" y="1095"/>
                  </a:lnTo>
                  <a:lnTo>
                    <a:pt x="645" y="1095"/>
                  </a:lnTo>
                  <a:lnTo>
                    <a:pt x="630" y="1110"/>
                  </a:lnTo>
                  <a:lnTo>
                    <a:pt x="615" y="1110"/>
                  </a:lnTo>
                  <a:lnTo>
                    <a:pt x="615" y="1125"/>
                  </a:lnTo>
                  <a:lnTo>
                    <a:pt x="600" y="1125"/>
                  </a:lnTo>
                  <a:lnTo>
                    <a:pt x="585" y="1140"/>
                  </a:lnTo>
                  <a:lnTo>
                    <a:pt x="570" y="1140"/>
                  </a:lnTo>
                  <a:lnTo>
                    <a:pt x="570" y="1155"/>
                  </a:lnTo>
                  <a:lnTo>
                    <a:pt x="540" y="1155"/>
                  </a:lnTo>
                  <a:lnTo>
                    <a:pt x="540" y="1170"/>
                  </a:lnTo>
                  <a:lnTo>
                    <a:pt x="525" y="1170"/>
                  </a:lnTo>
                  <a:lnTo>
                    <a:pt x="525" y="1185"/>
                  </a:lnTo>
                  <a:lnTo>
                    <a:pt x="495" y="1185"/>
                  </a:lnTo>
                  <a:lnTo>
                    <a:pt x="495" y="1200"/>
                  </a:lnTo>
                  <a:lnTo>
                    <a:pt x="480" y="1200"/>
                  </a:lnTo>
                  <a:lnTo>
                    <a:pt x="450" y="1230"/>
                  </a:lnTo>
                  <a:lnTo>
                    <a:pt x="435" y="1230"/>
                  </a:lnTo>
                  <a:lnTo>
                    <a:pt x="435" y="1245"/>
                  </a:lnTo>
                  <a:lnTo>
                    <a:pt x="420" y="1245"/>
                  </a:lnTo>
                  <a:lnTo>
                    <a:pt x="390" y="1275"/>
                  </a:lnTo>
                  <a:lnTo>
                    <a:pt x="375" y="1275"/>
                  </a:lnTo>
                  <a:lnTo>
                    <a:pt x="375" y="1320"/>
                  </a:lnTo>
                  <a:lnTo>
                    <a:pt x="390" y="1320"/>
                  </a:lnTo>
                  <a:lnTo>
                    <a:pt x="390" y="1335"/>
                  </a:lnTo>
                  <a:lnTo>
                    <a:pt x="405" y="1335"/>
                  </a:lnTo>
                  <a:lnTo>
                    <a:pt x="405" y="1350"/>
                  </a:lnTo>
                  <a:lnTo>
                    <a:pt x="420" y="1350"/>
                  </a:lnTo>
                  <a:lnTo>
                    <a:pt x="435" y="1365"/>
                  </a:lnTo>
                  <a:lnTo>
                    <a:pt x="450" y="1365"/>
                  </a:lnTo>
                  <a:lnTo>
                    <a:pt x="450" y="1380"/>
                  </a:lnTo>
                  <a:lnTo>
                    <a:pt x="465" y="1380"/>
                  </a:lnTo>
                  <a:lnTo>
                    <a:pt x="480" y="1395"/>
                  </a:lnTo>
                  <a:lnTo>
                    <a:pt x="495" y="1395"/>
                  </a:lnTo>
                  <a:lnTo>
                    <a:pt x="510" y="1410"/>
                  </a:lnTo>
                  <a:lnTo>
                    <a:pt x="525" y="1410"/>
                  </a:lnTo>
                  <a:lnTo>
                    <a:pt x="525" y="1425"/>
                  </a:lnTo>
                  <a:lnTo>
                    <a:pt x="540" y="1425"/>
                  </a:lnTo>
                  <a:lnTo>
                    <a:pt x="540" y="1410"/>
                  </a:lnTo>
                  <a:lnTo>
                    <a:pt x="555" y="1410"/>
                  </a:lnTo>
                  <a:lnTo>
                    <a:pt x="570" y="1395"/>
                  </a:lnTo>
                  <a:lnTo>
                    <a:pt x="585" y="1395"/>
                  </a:lnTo>
                  <a:lnTo>
                    <a:pt x="600" y="1380"/>
                  </a:lnTo>
                  <a:lnTo>
                    <a:pt x="615" y="1380"/>
                  </a:lnTo>
                  <a:lnTo>
                    <a:pt x="615" y="1365"/>
                  </a:lnTo>
                  <a:lnTo>
                    <a:pt x="645" y="1365"/>
                  </a:lnTo>
                  <a:lnTo>
                    <a:pt x="645" y="1350"/>
                  </a:lnTo>
                  <a:lnTo>
                    <a:pt x="675" y="1350"/>
                  </a:lnTo>
                  <a:lnTo>
                    <a:pt x="675" y="1335"/>
                  </a:lnTo>
                  <a:lnTo>
                    <a:pt x="690" y="1335"/>
                  </a:lnTo>
                  <a:lnTo>
                    <a:pt x="690" y="1320"/>
                  </a:lnTo>
                  <a:lnTo>
                    <a:pt x="705" y="1320"/>
                  </a:lnTo>
                  <a:lnTo>
                    <a:pt x="720" y="1305"/>
                  </a:lnTo>
                  <a:lnTo>
                    <a:pt x="750" y="1305"/>
                  </a:lnTo>
                  <a:lnTo>
                    <a:pt x="750" y="1290"/>
                  </a:lnTo>
                  <a:lnTo>
                    <a:pt x="765" y="1290"/>
                  </a:lnTo>
                  <a:lnTo>
                    <a:pt x="765" y="1275"/>
                  </a:lnTo>
                  <a:lnTo>
                    <a:pt x="795" y="1275"/>
                  </a:lnTo>
                  <a:lnTo>
                    <a:pt x="795" y="1260"/>
                  </a:lnTo>
                  <a:lnTo>
                    <a:pt x="810" y="1260"/>
                  </a:lnTo>
                  <a:lnTo>
                    <a:pt x="825" y="1245"/>
                  </a:lnTo>
                  <a:lnTo>
                    <a:pt x="840" y="1245"/>
                  </a:lnTo>
                  <a:lnTo>
                    <a:pt x="840" y="1230"/>
                  </a:lnTo>
                  <a:lnTo>
                    <a:pt x="855" y="1230"/>
                  </a:lnTo>
                  <a:lnTo>
                    <a:pt x="870" y="1215"/>
                  </a:lnTo>
                  <a:lnTo>
                    <a:pt x="885" y="1215"/>
                  </a:lnTo>
                  <a:lnTo>
                    <a:pt x="915" y="1185"/>
                  </a:lnTo>
                  <a:lnTo>
                    <a:pt x="930" y="1185"/>
                  </a:lnTo>
                  <a:lnTo>
                    <a:pt x="960" y="1155"/>
                  </a:lnTo>
                  <a:lnTo>
                    <a:pt x="975" y="1155"/>
                  </a:lnTo>
                  <a:lnTo>
                    <a:pt x="990" y="1140"/>
                  </a:lnTo>
                  <a:lnTo>
                    <a:pt x="1005" y="1140"/>
                  </a:lnTo>
                  <a:lnTo>
                    <a:pt x="1005" y="1125"/>
                  </a:lnTo>
                  <a:lnTo>
                    <a:pt x="1020" y="1125"/>
                  </a:lnTo>
                  <a:lnTo>
                    <a:pt x="1035" y="1110"/>
                  </a:lnTo>
                  <a:lnTo>
                    <a:pt x="1050" y="1110"/>
                  </a:lnTo>
                  <a:lnTo>
                    <a:pt x="1050" y="1095"/>
                  </a:lnTo>
                  <a:lnTo>
                    <a:pt x="1065" y="1095"/>
                  </a:lnTo>
                  <a:lnTo>
                    <a:pt x="1065" y="1080"/>
                  </a:lnTo>
                  <a:lnTo>
                    <a:pt x="1080" y="1080"/>
                  </a:lnTo>
                  <a:lnTo>
                    <a:pt x="1080" y="1065"/>
                  </a:lnTo>
                  <a:lnTo>
                    <a:pt x="1095" y="1065"/>
                  </a:lnTo>
                  <a:lnTo>
                    <a:pt x="1125" y="1035"/>
                  </a:lnTo>
                  <a:lnTo>
                    <a:pt x="1125" y="100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04" name="Picture 10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95" y="78"/>
              <a:ext cx="270" cy="31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0" y="48"/>
              <a:ext cx="510" cy="360"/>
            </a:xfrm>
            <a:prstGeom prst="rect">
              <a:avLst/>
            </a:prstGeom>
            <a:noFill/>
            <a:extLst>
              <a:ext uri="{909E8E84-426E-40DD-AFC4-6F175D3DCCD1}">
                <a14:hiddenFill xmlns:a14="http://schemas.microsoft.com/office/drawing/2010/main">
                  <a:solidFill>
                    <a:srgbClr val="FFFFFF"/>
                  </a:solidFill>
                </a14:hiddenFill>
              </a:ext>
            </a:extLst>
          </p:spPr>
        </p:pic>
        <p:sp>
          <p:nvSpPr>
            <p:cNvPr id="106" name="Freeform 105"/>
            <p:cNvSpPr>
              <a:spLocks/>
            </p:cNvSpPr>
            <p:nvPr/>
          </p:nvSpPr>
          <p:spPr bwMode="auto">
            <a:xfrm>
              <a:off x="1950" y="-237"/>
              <a:ext cx="1260" cy="1125"/>
            </a:xfrm>
            <a:custGeom>
              <a:avLst/>
              <a:gdLst>
                <a:gd name="T0" fmla="+- 0 3180 1950"/>
                <a:gd name="T1" fmla="*/ T0 w 1260"/>
                <a:gd name="T2" fmla="+- 0 573 -237"/>
                <a:gd name="T3" fmla="*/ 573 h 1125"/>
                <a:gd name="T4" fmla="+- 0 3090 1950"/>
                <a:gd name="T5" fmla="*/ T4 w 1260"/>
                <a:gd name="T6" fmla="+- 0 513 -237"/>
                <a:gd name="T7" fmla="*/ 513 h 1125"/>
                <a:gd name="T8" fmla="+- 0 3060 1950"/>
                <a:gd name="T9" fmla="*/ T8 w 1260"/>
                <a:gd name="T10" fmla="+- 0 468 -237"/>
                <a:gd name="T11" fmla="*/ 468 h 1125"/>
                <a:gd name="T12" fmla="+- 0 2985 1950"/>
                <a:gd name="T13" fmla="*/ T12 w 1260"/>
                <a:gd name="T14" fmla="+- 0 423 -237"/>
                <a:gd name="T15" fmla="*/ 423 h 1125"/>
                <a:gd name="T16" fmla="+- 0 2940 1950"/>
                <a:gd name="T17" fmla="*/ T16 w 1260"/>
                <a:gd name="T18" fmla="+- 0 378 -237"/>
                <a:gd name="T19" fmla="*/ 378 h 1125"/>
                <a:gd name="T20" fmla="+- 0 2880 1950"/>
                <a:gd name="T21" fmla="*/ T20 w 1260"/>
                <a:gd name="T22" fmla="+- 0 348 -237"/>
                <a:gd name="T23" fmla="*/ 348 h 1125"/>
                <a:gd name="T24" fmla="+- 0 2850 1950"/>
                <a:gd name="T25" fmla="*/ T24 w 1260"/>
                <a:gd name="T26" fmla="+- 0 303 -237"/>
                <a:gd name="T27" fmla="*/ 303 h 1125"/>
                <a:gd name="T28" fmla="+- 0 2760 1950"/>
                <a:gd name="T29" fmla="*/ T28 w 1260"/>
                <a:gd name="T30" fmla="+- 0 258 -237"/>
                <a:gd name="T31" fmla="*/ 258 h 1125"/>
                <a:gd name="T32" fmla="+- 0 2700 1950"/>
                <a:gd name="T33" fmla="*/ T32 w 1260"/>
                <a:gd name="T34" fmla="+- 0 213 -237"/>
                <a:gd name="T35" fmla="*/ 213 h 1125"/>
                <a:gd name="T36" fmla="+- 0 2580 1950"/>
                <a:gd name="T37" fmla="*/ T36 w 1260"/>
                <a:gd name="T38" fmla="+- 0 213 -237"/>
                <a:gd name="T39" fmla="*/ 213 h 1125"/>
                <a:gd name="T40" fmla="+- 0 2520 1950"/>
                <a:gd name="T41" fmla="*/ T40 w 1260"/>
                <a:gd name="T42" fmla="+- 0 228 -237"/>
                <a:gd name="T43" fmla="*/ 228 h 1125"/>
                <a:gd name="T44" fmla="+- 0 2475 1950"/>
                <a:gd name="T45" fmla="*/ T44 w 1260"/>
                <a:gd name="T46" fmla="+- 0 48 -237"/>
                <a:gd name="T47" fmla="*/ 48 h 1125"/>
                <a:gd name="T48" fmla="+- 0 2445 1950"/>
                <a:gd name="T49" fmla="*/ T48 w 1260"/>
                <a:gd name="T50" fmla="+- 0 -87 -237"/>
                <a:gd name="T51" fmla="*/ -87 h 1125"/>
                <a:gd name="T52" fmla="+- 0 2370 1950"/>
                <a:gd name="T53" fmla="*/ T52 w 1260"/>
                <a:gd name="T54" fmla="+- 0 -177 -237"/>
                <a:gd name="T55" fmla="*/ -177 h 1125"/>
                <a:gd name="T56" fmla="+- 0 2385 1950"/>
                <a:gd name="T57" fmla="*/ T56 w 1260"/>
                <a:gd name="T58" fmla="+- 0 -132 -237"/>
                <a:gd name="T59" fmla="*/ -132 h 1125"/>
                <a:gd name="T60" fmla="+- 0 2415 1950"/>
                <a:gd name="T61" fmla="*/ T60 w 1260"/>
                <a:gd name="T62" fmla="+- 0 -87 -237"/>
                <a:gd name="T63" fmla="*/ -87 h 1125"/>
                <a:gd name="T64" fmla="+- 0 2460 1950"/>
                <a:gd name="T65" fmla="*/ T64 w 1260"/>
                <a:gd name="T66" fmla="+- 0 48 -237"/>
                <a:gd name="T67" fmla="*/ 48 h 1125"/>
                <a:gd name="T68" fmla="+- 0 2490 1950"/>
                <a:gd name="T69" fmla="*/ T68 w 1260"/>
                <a:gd name="T70" fmla="+- 0 273 -237"/>
                <a:gd name="T71" fmla="*/ 273 h 1125"/>
                <a:gd name="T72" fmla="+- 0 2430 1950"/>
                <a:gd name="T73" fmla="*/ T72 w 1260"/>
                <a:gd name="T74" fmla="+- 0 303 -237"/>
                <a:gd name="T75" fmla="*/ 303 h 1125"/>
                <a:gd name="T76" fmla="+- 0 2370 1950"/>
                <a:gd name="T77" fmla="*/ T76 w 1260"/>
                <a:gd name="T78" fmla="+- 0 348 -237"/>
                <a:gd name="T79" fmla="*/ 348 h 1125"/>
                <a:gd name="T80" fmla="+- 0 2295 1950"/>
                <a:gd name="T81" fmla="*/ T80 w 1260"/>
                <a:gd name="T82" fmla="+- 0 378 -237"/>
                <a:gd name="T83" fmla="*/ 378 h 1125"/>
                <a:gd name="T84" fmla="+- 0 2220 1950"/>
                <a:gd name="T85" fmla="*/ T84 w 1260"/>
                <a:gd name="T86" fmla="+- 0 438 -237"/>
                <a:gd name="T87" fmla="*/ 438 h 1125"/>
                <a:gd name="T88" fmla="+- 0 2145 1950"/>
                <a:gd name="T89" fmla="*/ T88 w 1260"/>
                <a:gd name="T90" fmla="+- 0 468 -237"/>
                <a:gd name="T91" fmla="*/ 468 h 1125"/>
                <a:gd name="T92" fmla="+- 0 2100 1950"/>
                <a:gd name="T93" fmla="*/ T92 w 1260"/>
                <a:gd name="T94" fmla="+- 0 513 -237"/>
                <a:gd name="T95" fmla="*/ 513 h 1125"/>
                <a:gd name="T96" fmla="+- 0 2040 1950"/>
                <a:gd name="T97" fmla="*/ T96 w 1260"/>
                <a:gd name="T98" fmla="+- 0 543 -237"/>
                <a:gd name="T99" fmla="*/ 543 h 1125"/>
                <a:gd name="T100" fmla="+- 0 1995 1950"/>
                <a:gd name="T101" fmla="*/ T100 w 1260"/>
                <a:gd name="T102" fmla="+- 0 588 -237"/>
                <a:gd name="T103" fmla="*/ 588 h 1125"/>
                <a:gd name="T104" fmla="+- 0 1950 1950"/>
                <a:gd name="T105" fmla="*/ T104 w 1260"/>
                <a:gd name="T106" fmla="+- 0 618 -237"/>
                <a:gd name="T107" fmla="*/ 618 h 1125"/>
                <a:gd name="T108" fmla="+- 0 1980 1950"/>
                <a:gd name="T109" fmla="*/ T108 w 1260"/>
                <a:gd name="T110" fmla="+- 0 708 -237"/>
                <a:gd name="T111" fmla="*/ 708 h 1125"/>
                <a:gd name="T112" fmla="+- 0 2265 1950"/>
                <a:gd name="T113" fmla="*/ T112 w 1260"/>
                <a:gd name="T114" fmla="+- 0 888 -237"/>
                <a:gd name="T115" fmla="*/ 888 h 1125"/>
                <a:gd name="T116" fmla="+- 0 2220 1950"/>
                <a:gd name="T117" fmla="*/ T116 w 1260"/>
                <a:gd name="T118" fmla="+- 0 843 -237"/>
                <a:gd name="T119" fmla="*/ 843 h 1125"/>
                <a:gd name="T120" fmla="+- 0 2160 1950"/>
                <a:gd name="T121" fmla="*/ T120 w 1260"/>
                <a:gd name="T122" fmla="+- 0 813 -237"/>
                <a:gd name="T123" fmla="*/ 813 h 1125"/>
                <a:gd name="T124" fmla="+- 0 2100 1950"/>
                <a:gd name="T125" fmla="*/ T124 w 1260"/>
                <a:gd name="T126" fmla="+- 0 753 -237"/>
                <a:gd name="T127" fmla="*/ 753 h 1125"/>
                <a:gd name="T128" fmla="+- 0 2055 1950"/>
                <a:gd name="T129" fmla="*/ T128 w 1260"/>
                <a:gd name="T130" fmla="+- 0 723 -237"/>
                <a:gd name="T131" fmla="*/ 723 h 1125"/>
                <a:gd name="T132" fmla="+- 0 1995 1950"/>
                <a:gd name="T133" fmla="*/ T132 w 1260"/>
                <a:gd name="T134" fmla="+- 0 663 -237"/>
                <a:gd name="T135" fmla="*/ 663 h 1125"/>
                <a:gd name="T136" fmla="+- 0 2010 1950"/>
                <a:gd name="T137" fmla="*/ T136 w 1260"/>
                <a:gd name="T138" fmla="+- 0 618 -237"/>
                <a:gd name="T139" fmla="*/ 618 h 1125"/>
                <a:gd name="T140" fmla="+- 0 2055 1950"/>
                <a:gd name="T141" fmla="*/ T140 w 1260"/>
                <a:gd name="T142" fmla="+- 0 573 -237"/>
                <a:gd name="T143" fmla="*/ 573 h 1125"/>
                <a:gd name="T144" fmla="+- 0 2115 1950"/>
                <a:gd name="T145" fmla="*/ T144 w 1260"/>
                <a:gd name="T146" fmla="+- 0 543 -237"/>
                <a:gd name="T147" fmla="*/ 543 h 1125"/>
                <a:gd name="T148" fmla="+- 0 2175 1950"/>
                <a:gd name="T149" fmla="*/ T148 w 1260"/>
                <a:gd name="T150" fmla="+- 0 498 -237"/>
                <a:gd name="T151" fmla="*/ 498 h 1125"/>
                <a:gd name="T152" fmla="+- 0 2235 1950"/>
                <a:gd name="T153" fmla="*/ T152 w 1260"/>
                <a:gd name="T154" fmla="+- 0 468 -237"/>
                <a:gd name="T155" fmla="*/ 468 h 1125"/>
                <a:gd name="T156" fmla="+- 0 2280 1950"/>
                <a:gd name="T157" fmla="*/ T156 w 1260"/>
                <a:gd name="T158" fmla="+- 0 423 -237"/>
                <a:gd name="T159" fmla="*/ 423 h 1125"/>
                <a:gd name="T160" fmla="+- 0 2355 1950"/>
                <a:gd name="T161" fmla="*/ T160 w 1260"/>
                <a:gd name="T162" fmla="+- 0 393 -237"/>
                <a:gd name="T163" fmla="*/ 393 h 1125"/>
                <a:gd name="T164" fmla="+- 0 2415 1950"/>
                <a:gd name="T165" fmla="*/ T164 w 1260"/>
                <a:gd name="T166" fmla="+- 0 348 -237"/>
                <a:gd name="T167" fmla="*/ 348 h 1125"/>
                <a:gd name="T168" fmla="+- 0 2490 1950"/>
                <a:gd name="T169" fmla="*/ T168 w 1260"/>
                <a:gd name="T170" fmla="+- 0 318 -237"/>
                <a:gd name="T171" fmla="*/ 318 h 1125"/>
                <a:gd name="T172" fmla="+- 0 2550 1950"/>
                <a:gd name="T173" fmla="*/ T172 w 1260"/>
                <a:gd name="T174" fmla="+- 0 273 -237"/>
                <a:gd name="T175" fmla="*/ 273 h 1125"/>
                <a:gd name="T176" fmla="+- 0 2640 1950"/>
                <a:gd name="T177" fmla="*/ T176 w 1260"/>
                <a:gd name="T178" fmla="+- 0 243 -237"/>
                <a:gd name="T179" fmla="*/ 243 h 1125"/>
                <a:gd name="T180" fmla="+- 0 2700 1950"/>
                <a:gd name="T181" fmla="*/ T180 w 1260"/>
                <a:gd name="T182" fmla="+- 0 258 -237"/>
                <a:gd name="T183" fmla="*/ 258 h 1125"/>
                <a:gd name="T184" fmla="+- 0 2760 1950"/>
                <a:gd name="T185" fmla="*/ T184 w 1260"/>
                <a:gd name="T186" fmla="+- 0 288 -237"/>
                <a:gd name="T187" fmla="*/ 288 h 1125"/>
                <a:gd name="T188" fmla="+- 0 2835 1950"/>
                <a:gd name="T189" fmla="*/ T188 w 1260"/>
                <a:gd name="T190" fmla="+- 0 348 -237"/>
                <a:gd name="T191" fmla="*/ 348 h 1125"/>
                <a:gd name="T192" fmla="+- 0 2895 1950"/>
                <a:gd name="T193" fmla="*/ T192 w 1260"/>
                <a:gd name="T194" fmla="+- 0 378 -237"/>
                <a:gd name="T195" fmla="*/ 378 h 1125"/>
                <a:gd name="T196" fmla="+- 0 2970 1950"/>
                <a:gd name="T197" fmla="*/ T196 w 1260"/>
                <a:gd name="T198" fmla="+- 0 453 -237"/>
                <a:gd name="T199" fmla="*/ 453 h 1125"/>
                <a:gd name="T200" fmla="+- 0 3015 1950"/>
                <a:gd name="T201" fmla="*/ T200 w 1260"/>
                <a:gd name="T202" fmla="+- 0 483 -237"/>
                <a:gd name="T203" fmla="*/ 483 h 1125"/>
                <a:gd name="T204" fmla="+- 0 3150 1950"/>
                <a:gd name="T205" fmla="*/ T204 w 1260"/>
                <a:gd name="T206" fmla="+- 0 603 -237"/>
                <a:gd name="T207" fmla="*/ 603 h 1125"/>
                <a:gd name="T208" fmla="+- 0 3180 1950"/>
                <a:gd name="T209" fmla="*/ T208 w 1260"/>
                <a:gd name="T210" fmla="+- 0 678 -237"/>
                <a:gd name="T211" fmla="*/ 678 h 1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1260" h="1125">
                  <a:moveTo>
                    <a:pt x="1260" y="855"/>
                  </a:moveTo>
                  <a:lnTo>
                    <a:pt x="1245" y="855"/>
                  </a:lnTo>
                  <a:lnTo>
                    <a:pt x="1245" y="840"/>
                  </a:lnTo>
                  <a:lnTo>
                    <a:pt x="1230" y="825"/>
                  </a:lnTo>
                  <a:lnTo>
                    <a:pt x="1230" y="810"/>
                  </a:lnTo>
                  <a:lnTo>
                    <a:pt x="1215" y="810"/>
                  </a:lnTo>
                  <a:lnTo>
                    <a:pt x="1215" y="795"/>
                  </a:lnTo>
                  <a:lnTo>
                    <a:pt x="1200" y="795"/>
                  </a:lnTo>
                  <a:lnTo>
                    <a:pt x="1155" y="750"/>
                  </a:lnTo>
                  <a:lnTo>
                    <a:pt x="1140" y="750"/>
                  </a:lnTo>
                  <a:lnTo>
                    <a:pt x="1140" y="735"/>
                  </a:lnTo>
                  <a:lnTo>
                    <a:pt x="1125" y="735"/>
                  </a:lnTo>
                  <a:lnTo>
                    <a:pt x="1125" y="720"/>
                  </a:lnTo>
                  <a:lnTo>
                    <a:pt x="1110" y="720"/>
                  </a:lnTo>
                  <a:lnTo>
                    <a:pt x="1110" y="705"/>
                  </a:lnTo>
                  <a:lnTo>
                    <a:pt x="1095" y="705"/>
                  </a:lnTo>
                  <a:lnTo>
                    <a:pt x="1095" y="690"/>
                  </a:lnTo>
                  <a:lnTo>
                    <a:pt x="1080" y="690"/>
                  </a:lnTo>
                  <a:lnTo>
                    <a:pt x="1050" y="660"/>
                  </a:lnTo>
                  <a:lnTo>
                    <a:pt x="1035" y="660"/>
                  </a:lnTo>
                  <a:lnTo>
                    <a:pt x="1035" y="645"/>
                  </a:lnTo>
                  <a:lnTo>
                    <a:pt x="1020" y="645"/>
                  </a:lnTo>
                  <a:lnTo>
                    <a:pt x="1020" y="630"/>
                  </a:lnTo>
                  <a:lnTo>
                    <a:pt x="1005" y="630"/>
                  </a:lnTo>
                  <a:lnTo>
                    <a:pt x="990" y="615"/>
                  </a:lnTo>
                  <a:lnTo>
                    <a:pt x="975" y="615"/>
                  </a:lnTo>
                  <a:lnTo>
                    <a:pt x="975" y="600"/>
                  </a:lnTo>
                  <a:lnTo>
                    <a:pt x="960" y="600"/>
                  </a:lnTo>
                  <a:lnTo>
                    <a:pt x="960" y="585"/>
                  </a:lnTo>
                  <a:lnTo>
                    <a:pt x="930" y="585"/>
                  </a:lnTo>
                  <a:lnTo>
                    <a:pt x="930" y="570"/>
                  </a:lnTo>
                  <a:lnTo>
                    <a:pt x="915" y="570"/>
                  </a:lnTo>
                  <a:lnTo>
                    <a:pt x="915" y="555"/>
                  </a:lnTo>
                  <a:lnTo>
                    <a:pt x="900" y="555"/>
                  </a:lnTo>
                  <a:lnTo>
                    <a:pt x="900" y="540"/>
                  </a:lnTo>
                  <a:lnTo>
                    <a:pt x="870" y="540"/>
                  </a:lnTo>
                  <a:lnTo>
                    <a:pt x="870" y="525"/>
                  </a:lnTo>
                  <a:lnTo>
                    <a:pt x="855" y="525"/>
                  </a:lnTo>
                  <a:lnTo>
                    <a:pt x="825" y="495"/>
                  </a:lnTo>
                  <a:lnTo>
                    <a:pt x="810" y="495"/>
                  </a:lnTo>
                  <a:lnTo>
                    <a:pt x="810" y="480"/>
                  </a:lnTo>
                  <a:lnTo>
                    <a:pt x="780" y="480"/>
                  </a:lnTo>
                  <a:lnTo>
                    <a:pt x="780" y="465"/>
                  </a:lnTo>
                  <a:lnTo>
                    <a:pt x="765" y="465"/>
                  </a:lnTo>
                  <a:lnTo>
                    <a:pt x="750" y="450"/>
                  </a:lnTo>
                  <a:lnTo>
                    <a:pt x="735" y="450"/>
                  </a:lnTo>
                  <a:lnTo>
                    <a:pt x="735" y="435"/>
                  </a:lnTo>
                  <a:lnTo>
                    <a:pt x="660" y="435"/>
                  </a:lnTo>
                  <a:lnTo>
                    <a:pt x="660" y="450"/>
                  </a:lnTo>
                  <a:lnTo>
                    <a:pt x="630" y="450"/>
                  </a:lnTo>
                  <a:lnTo>
                    <a:pt x="615" y="465"/>
                  </a:lnTo>
                  <a:lnTo>
                    <a:pt x="600" y="465"/>
                  </a:lnTo>
                  <a:lnTo>
                    <a:pt x="600" y="480"/>
                  </a:lnTo>
                  <a:lnTo>
                    <a:pt x="570" y="480"/>
                  </a:lnTo>
                  <a:lnTo>
                    <a:pt x="570" y="465"/>
                  </a:lnTo>
                  <a:lnTo>
                    <a:pt x="555" y="465"/>
                  </a:lnTo>
                  <a:lnTo>
                    <a:pt x="555" y="375"/>
                  </a:lnTo>
                  <a:lnTo>
                    <a:pt x="540" y="360"/>
                  </a:lnTo>
                  <a:lnTo>
                    <a:pt x="540" y="285"/>
                  </a:lnTo>
                  <a:lnTo>
                    <a:pt x="525" y="285"/>
                  </a:lnTo>
                  <a:lnTo>
                    <a:pt x="525" y="225"/>
                  </a:lnTo>
                  <a:lnTo>
                    <a:pt x="510" y="210"/>
                  </a:lnTo>
                  <a:lnTo>
                    <a:pt x="510" y="180"/>
                  </a:lnTo>
                  <a:lnTo>
                    <a:pt x="495" y="165"/>
                  </a:lnTo>
                  <a:lnTo>
                    <a:pt x="495" y="150"/>
                  </a:lnTo>
                  <a:lnTo>
                    <a:pt x="480" y="135"/>
                  </a:lnTo>
                  <a:lnTo>
                    <a:pt x="480" y="120"/>
                  </a:lnTo>
                  <a:lnTo>
                    <a:pt x="465" y="120"/>
                  </a:lnTo>
                  <a:lnTo>
                    <a:pt x="465" y="105"/>
                  </a:lnTo>
                  <a:lnTo>
                    <a:pt x="420" y="60"/>
                  </a:lnTo>
                  <a:lnTo>
                    <a:pt x="405" y="0"/>
                  </a:lnTo>
                  <a:lnTo>
                    <a:pt x="375" y="15"/>
                  </a:lnTo>
                  <a:lnTo>
                    <a:pt x="390" y="75"/>
                  </a:lnTo>
                  <a:lnTo>
                    <a:pt x="405" y="75"/>
                  </a:lnTo>
                  <a:lnTo>
                    <a:pt x="435" y="105"/>
                  </a:lnTo>
                  <a:lnTo>
                    <a:pt x="435" y="120"/>
                  </a:lnTo>
                  <a:lnTo>
                    <a:pt x="450" y="120"/>
                  </a:lnTo>
                  <a:lnTo>
                    <a:pt x="450" y="135"/>
                  </a:lnTo>
                  <a:lnTo>
                    <a:pt x="465" y="135"/>
                  </a:lnTo>
                  <a:lnTo>
                    <a:pt x="465" y="150"/>
                  </a:lnTo>
                  <a:lnTo>
                    <a:pt x="480" y="165"/>
                  </a:lnTo>
                  <a:lnTo>
                    <a:pt x="480" y="210"/>
                  </a:lnTo>
                  <a:lnTo>
                    <a:pt x="495" y="210"/>
                  </a:lnTo>
                  <a:lnTo>
                    <a:pt x="495" y="270"/>
                  </a:lnTo>
                  <a:lnTo>
                    <a:pt x="510" y="285"/>
                  </a:lnTo>
                  <a:lnTo>
                    <a:pt x="510" y="345"/>
                  </a:lnTo>
                  <a:lnTo>
                    <a:pt x="525" y="360"/>
                  </a:lnTo>
                  <a:lnTo>
                    <a:pt x="525" y="450"/>
                  </a:lnTo>
                  <a:lnTo>
                    <a:pt x="540" y="465"/>
                  </a:lnTo>
                  <a:lnTo>
                    <a:pt x="540" y="510"/>
                  </a:lnTo>
                  <a:lnTo>
                    <a:pt x="525" y="510"/>
                  </a:lnTo>
                  <a:lnTo>
                    <a:pt x="525" y="525"/>
                  </a:lnTo>
                  <a:lnTo>
                    <a:pt x="495" y="525"/>
                  </a:lnTo>
                  <a:lnTo>
                    <a:pt x="495" y="540"/>
                  </a:lnTo>
                  <a:lnTo>
                    <a:pt x="480" y="540"/>
                  </a:lnTo>
                  <a:lnTo>
                    <a:pt x="465" y="555"/>
                  </a:lnTo>
                  <a:lnTo>
                    <a:pt x="450" y="555"/>
                  </a:lnTo>
                  <a:lnTo>
                    <a:pt x="450" y="570"/>
                  </a:lnTo>
                  <a:lnTo>
                    <a:pt x="420" y="570"/>
                  </a:lnTo>
                  <a:lnTo>
                    <a:pt x="420" y="585"/>
                  </a:lnTo>
                  <a:lnTo>
                    <a:pt x="405" y="585"/>
                  </a:lnTo>
                  <a:lnTo>
                    <a:pt x="390" y="600"/>
                  </a:lnTo>
                  <a:lnTo>
                    <a:pt x="375" y="600"/>
                  </a:lnTo>
                  <a:lnTo>
                    <a:pt x="360" y="615"/>
                  </a:lnTo>
                  <a:lnTo>
                    <a:pt x="345" y="615"/>
                  </a:lnTo>
                  <a:lnTo>
                    <a:pt x="345" y="630"/>
                  </a:lnTo>
                  <a:lnTo>
                    <a:pt x="330" y="630"/>
                  </a:lnTo>
                  <a:lnTo>
                    <a:pt x="315" y="645"/>
                  </a:lnTo>
                  <a:lnTo>
                    <a:pt x="300" y="645"/>
                  </a:lnTo>
                  <a:lnTo>
                    <a:pt x="270" y="675"/>
                  </a:lnTo>
                  <a:lnTo>
                    <a:pt x="255" y="675"/>
                  </a:lnTo>
                  <a:lnTo>
                    <a:pt x="240" y="690"/>
                  </a:lnTo>
                  <a:lnTo>
                    <a:pt x="225" y="690"/>
                  </a:lnTo>
                  <a:lnTo>
                    <a:pt x="225" y="705"/>
                  </a:lnTo>
                  <a:lnTo>
                    <a:pt x="195" y="705"/>
                  </a:lnTo>
                  <a:lnTo>
                    <a:pt x="195" y="720"/>
                  </a:lnTo>
                  <a:lnTo>
                    <a:pt x="180" y="720"/>
                  </a:lnTo>
                  <a:lnTo>
                    <a:pt x="180" y="735"/>
                  </a:lnTo>
                  <a:lnTo>
                    <a:pt x="165" y="735"/>
                  </a:lnTo>
                  <a:lnTo>
                    <a:pt x="150" y="750"/>
                  </a:lnTo>
                  <a:lnTo>
                    <a:pt x="135" y="750"/>
                  </a:lnTo>
                  <a:lnTo>
                    <a:pt x="135" y="765"/>
                  </a:lnTo>
                  <a:lnTo>
                    <a:pt x="120" y="765"/>
                  </a:lnTo>
                  <a:lnTo>
                    <a:pt x="105" y="780"/>
                  </a:lnTo>
                  <a:lnTo>
                    <a:pt x="90" y="780"/>
                  </a:lnTo>
                  <a:lnTo>
                    <a:pt x="90" y="795"/>
                  </a:lnTo>
                  <a:lnTo>
                    <a:pt x="75" y="795"/>
                  </a:lnTo>
                  <a:lnTo>
                    <a:pt x="75" y="810"/>
                  </a:lnTo>
                  <a:lnTo>
                    <a:pt x="60" y="810"/>
                  </a:lnTo>
                  <a:lnTo>
                    <a:pt x="45" y="825"/>
                  </a:lnTo>
                  <a:lnTo>
                    <a:pt x="30" y="825"/>
                  </a:lnTo>
                  <a:lnTo>
                    <a:pt x="30" y="840"/>
                  </a:lnTo>
                  <a:lnTo>
                    <a:pt x="15" y="840"/>
                  </a:lnTo>
                  <a:lnTo>
                    <a:pt x="15" y="855"/>
                  </a:lnTo>
                  <a:lnTo>
                    <a:pt x="0" y="855"/>
                  </a:lnTo>
                  <a:lnTo>
                    <a:pt x="0" y="915"/>
                  </a:lnTo>
                  <a:lnTo>
                    <a:pt x="15" y="915"/>
                  </a:lnTo>
                  <a:lnTo>
                    <a:pt x="15" y="930"/>
                  </a:lnTo>
                  <a:lnTo>
                    <a:pt x="30" y="930"/>
                  </a:lnTo>
                  <a:lnTo>
                    <a:pt x="30" y="945"/>
                  </a:lnTo>
                  <a:lnTo>
                    <a:pt x="45" y="945"/>
                  </a:lnTo>
                  <a:lnTo>
                    <a:pt x="75" y="975"/>
                  </a:lnTo>
                  <a:lnTo>
                    <a:pt x="90" y="975"/>
                  </a:lnTo>
                  <a:lnTo>
                    <a:pt x="90" y="990"/>
                  </a:lnTo>
                  <a:lnTo>
                    <a:pt x="315" y="1125"/>
                  </a:lnTo>
                  <a:lnTo>
                    <a:pt x="315" y="1110"/>
                  </a:lnTo>
                  <a:lnTo>
                    <a:pt x="300" y="1110"/>
                  </a:lnTo>
                  <a:lnTo>
                    <a:pt x="300" y="1095"/>
                  </a:lnTo>
                  <a:lnTo>
                    <a:pt x="285" y="1095"/>
                  </a:lnTo>
                  <a:lnTo>
                    <a:pt x="270" y="1080"/>
                  </a:lnTo>
                  <a:lnTo>
                    <a:pt x="255" y="1080"/>
                  </a:lnTo>
                  <a:lnTo>
                    <a:pt x="255" y="1065"/>
                  </a:lnTo>
                  <a:lnTo>
                    <a:pt x="240" y="1065"/>
                  </a:lnTo>
                  <a:lnTo>
                    <a:pt x="225" y="1050"/>
                  </a:lnTo>
                  <a:lnTo>
                    <a:pt x="210" y="1050"/>
                  </a:lnTo>
                  <a:lnTo>
                    <a:pt x="210" y="1035"/>
                  </a:lnTo>
                  <a:lnTo>
                    <a:pt x="195" y="1035"/>
                  </a:lnTo>
                  <a:lnTo>
                    <a:pt x="165" y="1005"/>
                  </a:lnTo>
                  <a:lnTo>
                    <a:pt x="150" y="1005"/>
                  </a:lnTo>
                  <a:lnTo>
                    <a:pt x="150" y="990"/>
                  </a:lnTo>
                  <a:lnTo>
                    <a:pt x="135" y="990"/>
                  </a:lnTo>
                  <a:lnTo>
                    <a:pt x="135" y="975"/>
                  </a:lnTo>
                  <a:lnTo>
                    <a:pt x="120" y="975"/>
                  </a:lnTo>
                  <a:lnTo>
                    <a:pt x="120" y="960"/>
                  </a:lnTo>
                  <a:lnTo>
                    <a:pt x="105" y="960"/>
                  </a:lnTo>
                  <a:lnTo>
                    <a:pt x="75" y="930"/>
                  </a:lnTo>
                  <a:lnTo>
                    <a:pt x="60" y="930"/>
                  </a:lnTo>
                  <a:lnTo>
                    <a:pt x="60" y="915"/>
                  </a:lnTo>
                  <a:lnTo>
                    <a:pt x="45" y="915"/>
                  </a:lnTo>
                  <a:lnTo>
                    <a:pt x="45" y="900"/>
                  </a:lnTo>
                  <a:lnTo>
                    <a:pt x="30" y="900"/>
                  </a:lnTo>
                  <a:lnTo>
                    <a:pt x="30" y="870"/>
                  </a:lnTo>
                  <a:lnTo>
                    <a:pt x="45" y="870"/>
                  </a:lnTo>
                  <a:lnTo>
                    <a:pt x="45" y="855"/>
                  </a:lnTo>
                  <a:lnTo>
                    <a:pt x="60" y="855"/>
                  </a:lnTo>
                  <a:lnTo>
                    <a:pt x="60" y="840"/>
                  </a:lnTo>
                  <a:lnTo>
                    <a:pt x="75" y="840"/>
                  </a:lnTo>
                  <a:lnTo>
                    <a:pt x="75" y="825"/>
                  </a:lnTo>
                  <a:lnTo>
                    <a:pt x="105" y="825"/>
                  </a:lnTo>
                  <a:lnTo>
                    <a:pt x="105" y="810"/>
                  </a:lnTo>
                  <a:lnTo>
                    <a:pt x="120" y="810"/>
                  </a:lnTo>
                  <a:lnTo>
                    <a:pt x="120" y="795"/>
                  </a:lnTo>
                  <a:lnTo>
                    <a:pt x="135" y="795"/>
                  </a:lnTo>
                  <a:lnTo>
                    <a:pt x="150" y="780"/>
                  </a:lnTo>
                  <a:lnTo>
                    <a:pt x="165" y="780"/>
                  </a:lnTo>
                  <a:lnTo>
                    <a:pt x="180" y="765"/>
                  </a:lnTo>
                  <a:lnTo>
                    <a:pt x="195" y="765"/>
                  </a:lnTo>
                  <a:lnTo>
                    <a:pt x="195" y="750"/>
                  </a:lnTo>
                  <a:lnTo>
                    <a:pt x="210" y="750"/>
                  </a:lnTo>
                  <a:lnTo>
                    <a:pt x="225" y="735"/>
                  </a:lnTo>
                  <a:lnTo>
                    <a:pt x="240" y="735"/>
                  </a:lnTo>
                  <a:lnTo>
                    <a:pt x="240" y="720"/>
                  </a:lnTo>
                  <a:lnTo>
                    <a:pt x="270" y="720"/>
                  </a:lnTo>
                  <a:lnTo>
                    <a:pt x="270" y="705"/>
                  </a:lnTo>
                  <a:lnTo>
                    <a:pt x="285" y="705"/>
                  </a:lnTo>
                  <a:lnTo>
                    <a:pt x="300" y="690"/>
                  </a:lnTo>
                  <a:lnTo>
                    <a:pt x="315" y="690"/>
                  </a:lnTo>
                  <a:lnTo>
                    <a:pt x="315" y="675"/>
                  </a:lnTo>
                  <a:lnTo>
                    <a:pt x="330" y="675"/>
                  </a:lnTo>
                  <a:lnTo>
                    <a:pt x="330" y="660"/>
                  </a:lnTo>
                  <a:lnTo>
                    <a:pt x="360" y="660"/>
                  </a:lnTo>
                  <a:lnTo>
                    <a:pt x="360" y="645"/>
                  </a:lnTo>
                  <a:lnTo>
                    <a:pt x="375" y="645"/>
                  </a:lnTo>
                  <a:lnTo>
                    <a:pt x="390" y="630"/>
                  </a:lnTo>
                  <a:lnTo>
                    <a:pt x="405" y="630"/>
                  </a:lnTo>
                  <a:lnTo>
                    <a:pt x="420" y="615"/>
                  </a:lnTo>
                  <a:lnTo>
                    <a:pt x="435" y="615"/>
                  </a:lnTo>
                  <a:lnTo>
                    <a:pt x="435" y="600"/>
                  </a:lnTo>
                  <a:lnTo>
                    <a:pt x="450" y="600"/>
                  </a:lnTo>
                  <a:lnTo>
                    <a:pt x="465" y="585"/>
                  </a:lnTo>
                  <a:lnTo>
                    <a:pt x="480" y="585"/>
                  </a:lnTo>
                  <a:lnTo>
                    <a:pt x="495" y="570"/>
                  </a:lnTo>
                  <a:lnTo>
                    <a:pt x="510" y="570"/>
                  </a:lnTo>
                  <a:lnTo>
                    <a:pt x="525" y="555"/>
                  </a:lnTo>
                  <a:lnTo>
                    <a:pt x="540" y="555"/>
                  </a:lnTo>
                  <a:lnTo>
                    <a:pt x="555" y="540"/>
                  </a:lnTo>
                  <a:lnTo>
                    <a:pt x="570" y="540"/>
                  </a:lnTo>
                  <a:lnTo>
                    <a:pt x="570" y="525"/>
                  </a:lnTo>
                  <a:lnTo>
                    <a:pt x="600" y="525"/>
                  </a:lnTo>
                  <a:lnTo>
                    <a:pt x="600" y="510"/>
                  </a:lnTo>
                  <a:lnTo>
                    <a:pt x="630" y="510"/>
                  </a:lnTo>
                  <a:lnTo>
                    <a:pt x="630" y="495"/>
                  </a:lnTo>
                  <a:lnTo>
                    <a:pt x="660" y="495"/>
                  </a:lnTo>
                  <a:lnTo>
                    <a:pt x="660" y="480"/>
                  </a:lnTo>
                  <a:lnTo>
                    <a:pt x="690" y="480"/>
                  </a:lnTo>
                  <a:lnTo>
                    <a:pt x="690" y="465"/>
                  </a:lnTo>
                  <a:lnTo>
                    <a:pt x="705" y="465"/>
                  </a:lnTo>
                  <a:lnTo>
                    <a:pt x="720" y="480"/>
                  </a:lnTo>
                  <a:lnTo>
                    <a:pt x="735" y="480"/>
                  </a:lnTo>
                  <a:lnTo>
                    <a:pt x="750" y="495"/>
                  </a:lnTo>
                  <a:lnTo>
                    <a:pt x="765" y="495"/>
                  </a:lnTo>
                  <a:lnTo>
                    <a:pt x="765" y="510"/>
                  </a:lnTo>
                  <a:lnTo>
                    <a:pt x="780" y="510"/>
                  </a:lnTo>
                  <a:lnTo>
                    <a:pt x="795" y="525"/>
                  </a:lnTo>
                  <a:lnTo>
                    <a:pt x="810" y="525"/>
                  </a:lnTo>
                  <a:lnTo>
                    <a:pt x="840" y="555"/>
                  </a:lnTo>
                  <a:lnTo>
                    <a:pt x="855" y="555"/>
                  </a:lnTo>
                  <a:lnTo>
                    <a:pt x="855" y="570"/>
                  </a:lnTo>
                  <a:lnTo>
                    <a:pt x="885" y="570"/>
                  </a:lnTo>
                  <a:lnTo>
                    <a:pt x="885" y="585"/>
                  </a:lnTo>
                  <a:lnTo>
                    <a:pt x="900" y="585"/>
                  </a:lnTo>
                  <a:lnTo>
                    <a:pt x="900" y="600"/>
                  </a:lnTo>
                  <a:lnTo>
                    <a:pt x="915" y="600"/>
                  </a:lnTo>
                  <a:lnTo>
                    <a:pt x="915" y="615"/>
                  </a:lnTo>
                  <a:lnTo>
                    <a:pt x="945" y="615"/>
                  </a:lnTo>
                  <a:lnTo>
                    <a:pt x="945" y="630"/>
                  </a:lnTo>
                  <a:lnTo>
                    <a:pt x="960" y="630"/>
                  </a:lnTo>
                  <a:lnTo>
                    <a:pt x="960" y="645"/>
                  </a:lnTo>
                  <a:lnTo>
                    <a:pt x="975" y="645"/>
                  </a:lnTo>
                  <a:lnTo>
                    <a:pt x="1020" y="690"/>
                  </a:lnTo>
                  <a:lnTo>
                    <a:pt x="1035" y="690"/>
                  </a:lnTo>
                  <a:lnTo>
                    <a:pt x="1035" y="705"/>
                  </a:lnTo>
                  <a:lnTo>
                    <a:pt x="1050" y="705"/>
                  </a:lnTo>
                  <a:lnTo>
                    <a:pt x="1050" y="720"/>
                  </a:lnTo>
                  <a:lnTo>
                    <a:pt x="1065" y="720"/>
                  </a:lnTo>
                  <a:lnTo>
                    <a:pt x="1155" y="810"/>
                  </a:lnTo>
                  <a:lnTo>
                    <a:pt x="1170" y="810"/>
                  </a:lnTo>
                  <a:lnTo>
                    <a:pt x="1170" y="825"/>
                  </a:lnTo>
                  <a:lnTo>
                    <a:pt x="1185" y="840"/>
                  </a:lnTo>
                  <a:lnTo>
                    <a:pt x="1200" y="840"/>
                  </a:lnTo>
                  <a:lnTo>
                    <a:pt x="1200" y="855"/>
                  </a:lnTo>
                  <a:lnTo>
                    <a:pt x="1215" y="870"/>
                  </a:lnTo>
                  <a:lnTo>
                    <a:pt x="1215" y="885"/>
                  </a:lnTo>
                  <a:lnTo>
                    <a:pt x="1230" y="885"/>
                  </a:lnTo>
                  <a:lnTo>
                    <a:pt x="1230" y="915"/>
                  </a:lnTo>
                  <a:lnTo>
                    <a:pt x="1245" y="915"/>
                  </a:lnTo>
                  <a:lnTo>
                    <a:pt x="1245" y="900"/>
                  </a:lnTo>
                  <a:lnTo>
                    <a:pt x="1260" y="885"/>
                  </a:lnTo>
                  <a:lnTo>
                    <a:pt x="1260" y="8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7" name="AutoShape 139"/>
            <p:cNvSpPr>
              <a:spLocks/>
            </p:cNvSpPr>
            <p:nvPr/>
          </p:nvSpPr>
          <p:spPr bwMode="auto">
            <a:xfrm>
              <a:off x="2340" y="153"/>
              <a:ext cx="90" cy="180"/>
            </a:xfrm>
            <a:custGeom>
              <a:avLst/>
              <a:gdLst>
                <a:gd name="T0" fmla="+- 0 2385 2340"/>
                <a:gd name="T1" fmla="*/ T0 w 90"/>
                <a:gd name="T2" fmla="+- 0 318 153"/>
                <a:gd name="T3" fmla="*/ 318 h 180"/>
                <a:gd name="T4" fmla="+- 0 2355 2340"/>
                <a:gd name="T5" fmla="*/ T4 w 90"/>
                <a:gd name="T6" fmla="+- 0 318 153"/>
                <a:gd name="T7" fmla="*/ 318 h 180"/>
                <a:gd name="T8" fmla="+- 0 2355 2340"/>
                <a:gd name="T9" fmla="*/ T8 w 90"/>
                <a:gd name="T10" fmla="+- 0 333 153"/>
                <a:gd name="T11" fmla="*/ 333 h 180"/>
                <a:gd name="T12" fmla="+- 0 2385 2340"/>
                <a:gd name="T13" fmla="*/ T12 w 90"/>
                <a:gd name="T14" fmla="+- 0 318 153"/>
                <a:gd name="T15" fmla="*/ 318 h 180"/>
                <a:gd name="T16" fmla="+- 0 2430 2340"/>
                <a:gd name="T17" fmla="*/ T16 w 90"/>
                <a:gd name="T18" fmla="+- 0 153 153"/>
                <a:gd name="T19" fmla="*/ 153 h 180"/>
                <a:gd name="T20" fmla="+- 0 2385 2340"/>
                <a:gd name="T21" fmla="*/ T20 w 90"/>
                <a:gd name="T22" fmla="+- 0 168 153"/>
                <a:gd name="T23" fmla="*/ 168 h 180"/>
                <a:gd name="T24" fmla="+- 0 2340 2340"/>
                <a:gd name="T25" fmla="*/ T24 w 90"/>
                <a:gd name="T26" fmla="+- 0 168 153"/>
                <a:gd name="T27" fmla="*/ 168 h 180"/>
                <a:gd name="T28" fmla="+- 0 2340 2340"/>
                <a:gd name="T29" fmla="*/ T28 w 90"/>
                <a:gd name="T30" fmla="+- 0 198 153"/>
                <a:gd name="T31" fmla="*/ 198 h 180"/>
                <a:gd name="T32" fmla="+- 0 2400 2340"/>
                <a:gd name="T33" fmla="*/ T32 w 90"/>
                <a:gd name="T34" fmla="+- 0 258 153"/>
                <a:gd name="T35" fmla="*/ 258 h 180"/>
                <a:gd name="T36" fmla="+- 0 2385 2340"/>
                <a:gd name="T37" fmla="*/ T36 w 90"/>
                <a:gd name="T38" fmla="+- 0 183 153"/>
                <a:gd name="T39" fmla="*/ 183 h 180"/>
                <a:gd name="T40" fmla="+- 0 2430 2340"/>
                <a:gd name="T41" fmla="*/ T40 w 90"/>
                <a:gd name="T42" fmla="+- 0 198 153"/>
                <a:gd name="T43" fmla="*/ 198 h 180"/>
                <a:gd name="T44" fmla="+- 0 2430 2340"/>
                <a:gd name="T45" fmla="*/ T44 w 90"/>
                <a:gd name="T46" fmla="+- 0 183 153"/>
                <a:gd name="T47" fmla="*/ 183 h 180"/>
                <a:gd name="T48" fmla="+- 0 2430 2340"/>
                <a:gd name="T49" fmla="*/ T48 w 90"/>
                <a:gd name="T50" fmla="+- 0 153 153"/>
                <a:gd name="T51" fmla="*/ 153 h 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0" h="180">
                  <a:moveTo>
                    <a:pt x="45" y="165"/>
                  </a:moveTo>
                  <a:lnTo>
                    <a:pt x="15" y="165"/>
                  </a:lnTo>
                  <a:lnTo>
                    <a:pt x="15" y="180"/>
                  </a:lnTo>
                  <a:lnTo>
                    <a:pt x="45" y="165"/>
                  </a:lnTo>
                  <a:moveTo>
                    <a:pt x="90" y="0"/>
                  </a:moveTo>
                  <a:lnTo>
                    <a:pt x="45" y="15"/>
                  </a:lnTo>
                  <a:lnTo>
                    <a:pt x="0" y="15"/>
                  </a:lnTo>
                  <a:lnTo>
                    <a:pt x="0" y="45"/>
                  </a:lnTo>
                  <a:lnTo>
                    <a:pt x="60" y="105"/>
                  </a:lnTo>
                  <a:lnTo>
                    <a:pt x="45" y="30"/>
                  </a:lnTo>
                  <a:lnTo>
                    <a:pt x="90" y="45"/>
                  </a:lnTo>
                  <a:lnTo>
                    <a:pt x="90" y="30"/>
                  </a:lnTo>
                  <a:lnTo>
                    <a:pt x="90" y="0"/>
                  </a:lnTo>
                </a:path>
              </a:pathLst>
            </a:cu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8" name="Freeform 107"/>
            <p:cNvSpPr>
              <a:spLocks/>
            </p:cNvSpPr>
            <p:nvPr/>
          </p:nvSpPr>
          <p:spPr bwMode="auto">
            <a:xfrm>
              <a:off x="1335" y="378"/>
              <a:ext cx="30" cy="90"/>
            </a:xfrm>
            <a:custGeom>
              <a:avLst/>
              <a:gdLst>
                <a:gd name="T0" fmla="+- 0 1350 1335"/>
                <a:gd name="T1" fmla="*/ T0 w 30"/>
                <a:gd name="T2" fmla="+- 0 378 378"/>
                <a:gd name="T3" fmla="*/ 378 h 90"/>
                <a:gd name="T4" fmla="+- 0 1350 1335"/>
                <a:gd name="T5" fmla="*/ T4 w 30"/>
                <a:gd name="T6" fmla="+- 0 408 378"/>
                <a:gd name="T7" fmla="*/ 408 h 90"/>
                <a:gd name="T8" fmla="+- 0 1335 1335"/>
                <a:gd name="T9" fmla="*/ T8 w 30"/>
                <a:gd name="T10" fmla="+- 0 423 378"/>
                <a:gd name="T11" fmla="*/ 423 h 90"/>
                <a:gd name="T12" fmla="+- 0 1335 1335"/>
                <a:gd name="T13" fmla="*/ T12 w 30"/>
                <a:gd name="T14" fmla="+- 0 438 378"/>
                <a:gd name="T15" fmla="*/ 438 h 90"/>
                <a:gd name="T16" fmla="+- 0 1350 1335"/>
                <a:gd name="T17" fmla="*/ T16 w 30"/>
                <a:gd name="T18" fmla="+- 0 453 378"/>
                <a:gd name="T19" fmla="*/ 453 h 90"/>
                <a:gd name="T20" fmla="+- 0 1350 1335"/>
                <a:gd name="T21" fmla="*/ T20 w 30"/>
                <a:gd name="T22" fmla="+- 0 468 378"/>
                <a:gd name="T23" fmla="*/ 468 h 90"/>
                <a:gd name="T24" fmla="+- 0 1365 1335"/>
                <a:gd name="T25" fmla="*/ T24 w 30"/>
                <a:gd name="T26" fmla="+- 0 423 378"/>
                <a:gd name="T27" fmla="*/ 423 h 90"/>
                <a:gd name="T28" fmla="+- 0 1365 1335"/>
                <a:gd name="T29" fmla="*/ T28 w 30"/>
                <a:gd name="T30" fmla="+- 0 393 378"/>
                <a:gd name="T31" fmla="*/ 393 h 90"/>
                <a:gd name="T32" fmla="+- 0 1350 1335"/>
                <a:gd name="T33" fmla="*/ T32 w 30"/>
                <a:gd name="T34" fmla="+- 0 378 378"/>
                <a:gd name="T35" fmla="*/ 378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0" h="90">
                  <a:moveTo>
                    <a:pt x="15" y="0"/>
                  </a:moveTo>
                  <a:lnTo>
                    <a:pt x="15" y="30"/>
                  </a:lnTo>
                  <a:lnTo>
                    <a:pt x="0" y="45"/>
                  </a:lnTo>
                  <a:lnTo>
                    <a:pt x="0" y="60"/>
                  </a:lnTo>
                  <a:lnTo>
                    <a:pt x="15" y="75"/>
                  </a:lnTo>
                  <a:lnTo>
                    <a:pt x="15" y="90"/>
                  </a:lnTo>
                  <a:lnTo>
                    <a:pt x="30" y="45"/>
                  </a:lnTo>
                  <a:lnTo>
                    <a:pt x="30" y="15"/>
                  </a:lnTo>
                  <a:lnTo>
                    <a:pt x="15" y="0"/>
                  </a:lnTo>
                  <a:close/>
                </a:path>
              </a:pathLst>
            </a:custGeom>
            <a:solidFill>
              <a:srgbClr val="8AD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9" name="AutoShape 141"/>
            <p:cNvSpPr>
              <a:spLocks/>
            </p:cNvSpPr>
            <p:nvPr/>
          </p:nvSpPr>
          <p:spPr bwMode="auto">
            <a:xfrm>
              <a:off x="1365" y="378"/>
              <a:ext cx="540" cy="435"/>
            </a:xfrm>
            <a:custGeom>
              <a:avLst/>
              <a:gdLst>
                <a:gd name="T0" fmla="+- 0 1455 1365"/>
                <a:gd name="T1" fmla="*/ T0 w 540"/>
                <a:gd name="T2" fmla="+- 0 408 378"/>
                <a:gd name="T3" fmla="*/ 408 h 435"/>
                <a:gd name="T4" fmla="+- 0 1440 1365"/>
                <a:gd name="T5" fmla="*/ T4 w 540"/>
                <a:gd name="T6" fmla="+- 0 378 378"/>
                <a:gd name="T7" fmla="*/ 378 h 435"/>
                <a:gd name="T8" fmla="+- 0 1365 1365"/>
                <a:gd name="T9" fmla="*/ T8 w 540"/>
                <a:gd name="T10" fmla="+- 0 378 378"/>
                <a:gd name="T11" fmla="*/ 378 h 435"/>
                <a:gd name="T12" fmla="+- 0 1365 1365"/>
                <a:gd name="T13" fmla="*/ T12 w 540"/>
                <a:gd name="T14" fmla="+- 0 393 378"/>
                <a:gd name="T15" fmla="*/ 393 h 435"/>
                <a:gd name="T16" fmla="+- 0 1455 1365"/>
                <a:gd name="T17" fmla="*/ T16 w 540"/>
                <a:gd name="T18" fmla="+- 0 408 378"/>
                <a:gd name="T19" fmla="*/ 408 h 435"/>
                <a:gd name="T20" fmla="+- 0 1905 1365"/>
                <a:gd name="T21" fmla="*/ T20 w 540"/>
                <a:gd name="T22" fmla="+- 0 813 378"/>
                <a:gd name="T23" fmla="*/ 813 h 435"/>
                <a:gd name="T24" fmla="+- 0 1890 1365"/>
                <a:gd name="T25" fmla="*/ T24 w 540"/>
                <a:gd name="T26" fmla="+- 0 768 378"/>
                <a:gd name="T27" fmla="*/ 768 h 435"/>
                <a:gd name="T28" fmla="+- 0 1890 1365"/>
                <a:gd name="T29" fmla="*/ T28 w 540"/>
                <a:gd name="T30" fmla="+- 0 753 378"/>
                <a:gd name="T31" fmla="*/ 753 h 435"/>
                <a:gd name="T32" fmla="+- 0 1875 1365"/>
                <a:gd name="T33" fmla="*/ T32 w 540"/>
                <a:gd name="T34" fmla="+- 0 723 378"/>
                <a:gd name="T35" fmla="*/ 723 h 435"/>
                <a:gd name="T36" fmla="+- 0 1830 1365"/>
                <a:gd name="T37" fmla="*/ T36 w 540"/>
                <a:gd name="T38" fmla="+- 0 678 378"/>
                <a:gd name="T39" fmla="*/ 678 h 435"/>
                <a:gd name="T40" fmla="+- 0 1800 1365"/>
                <a:gd name="T41" fmla="*/ T40 w 540"/>
                <a:gd name="T42" fmla="+- 0 693 378"/>
                <a:gd name="T43" fmla="*/ 693 h 435"/>
                <a:gd name="T44" fmla="+- 0 1860 1365"/>
                <a:gd name="T45" fmla="*/ T44 w 540"/>
                <a:gd name="T46" fmla="+- 0 738 378"/>
                <a:gd name="T47" fmla="*/ 738 h 435"/>
                <a:gd name="T48" fmla="+- 0 1875 1365"/>
                <a:gd name="T49" fmla="*/ T48 w 540"/>
                <a:gd name="T50" fmla="+- 0 783 378"/>
                <a:gd name="T51" fmla="*/ 783 h 435"/>
                <a:gd name="T52" fmla="+- 0 1905 1365"/>
                <a:gd name="T53" fmla="*/ T52 w 540"/>
                <a:gd name="T54" fmla="+- 0 813 378"/>
                <a:gd name="T55" fmla="*/ 813 h 4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40" h="435">
                  <a:moveTo>
                    <a:pt x="90" y="30"/>
                  </a:moveTo>
                  <a:lnTo>
                    <a:pt x="75" y="0"/>
                  </a:lnTo>
                  <a:lnTo>
                    <a:pt x="0" y="0"/>
                  </a:lnTo>
                  <a:lnTo>
                    <a:pt x="0" y="15"/>
                  </a:lnTo>
                  <a:lnTo>
                    <a:pt x="90" y="30"/>
                  </a:lnTo>
                  <a:moveTo>
                    <a:pt x="540" y="435"/>
                  </a:moveTo>
                  <a:lnTo>
                    <a:pt x="525" y="390"/>
                  </a:lnTo>
                  <a:lnTo>
                    <a:pt x="525" y="375"/>
                  </a:lnTo>
                  <a:lnTo>
                    <a:pt x="510" y="345"/>
                  </a:lnTo>
                  <a:lnTo>
                    <a:pt x="465" y="300"/>
                  </a:lnTo>
                  <a:lnTo>
                    <a:pt x="435" y="315"/>
                  </a:lnTo>
                  <a:lnTo>
                    <a:pt x="495" y="360"/>
                  </a:lnTo>
                  <a:lnTo>
                    <a:pt x="510" y="405"/>
                  </a:lnTo>
                  <a:lnTo>
                    <a:pt x="540" y="435"/>
                  </a:lnTo>
                </a:path>
              </a:pathLst>
            </a:custGeom>
            <a:solidFill>
              <a:srgbClr val="7478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0" name="AutoShape 142"/>
            <p:cNvSpPr>
              <a:spLocks/>
            </p:cNvSpPr>
            <p:nvPr/>
          </p:nvSpPr>
          <p:spPr bwMode="auto">
            <a:xfrm>
              <a:off x="2700" y="498"/>
              <a:ext cx="150" cy="75"/>
            </a:xfrm>
            <a:custGeom>
              <a:avLst/>
              <a:gdLst>
                <a:gd name="T0" fmla="+- 0 2730 2700"/>
                <a:gd name="T1" fmla="*/ T0 w 150"/>
                <a:gd name="T2" fmla="+- 0 498 498"/>
                <a:gd name="T3" fmla="*/ 498 h 75"/>
                <a:gd name="T4" fmla="+- 0 2700 2700"/>
                <a:gd name="T5" fmla="*/ T4 w 150"/>
                <a:gd name="T6" fmla="+- 0 513 498"/>
                <a:gd name="T7" fmla="*/ 513 h 75"/>
                <a:gd name="T8" fmla="+- 0 2715 2700"/>
                <a:gd name="T9" fmla="*/ T8 w 150"/>
                <a:gd name="T10" fmla="+- 0 528 498"/>
                <a:gd name="T11" fmla="*/ 528 h 75"/>
                <a:gd name="T12" fmla="+- 0 2730 2700"/>
                <a:gd name="T13" fmla="*/ T12 w 150"/>
                <a:gd name="T14" fmla="+- 0 513 498"/>
                <a:gd name="T15" fmla="*/ 513 h 75"/>
                <a:gd name="T16" fmla="+- 0 2730 2700"/>
                <a:gd name="T17" fmla="*/ T16 w 150"/>
                <a:gd name="T18" fmla="+- 0 498 498"/>
                <a:gd name="T19" fmla="*/ 498 h 75"/>
                <a:gd name="T20" fmla="+- 0 2790 2700"/>
                <a:gd name="T21" fmla="*/ T20 w 150"/>
                <a:gd name="T22" fmla="+- 0 558 498"/>
                <a:gd name="T23" fmla="*/ 558 h 75"/>
                <a:gd name="T24" fmla="+- 0 2775 2700"/>
                <a:gd name="T25" fmla="*/ T24 w 150"/>
                <a:gd name="T26" fmla="+- 0 558 498"/>
                <a:gd name="T27" fmla="*/ 558 h 75"/>
                <a:gd name="T28" fmla="+- 0 2760 2700"/>
                <a:gd name="T29" fmla="*/ T28 w 150"/>
                <a:gd name="T30" fmla="+- 0 573 498"/>
                <a:gd name="T31" fmla="*/ 573 h 75"/>
                <a:gd name="T32" fmla="+- 0 2775 2700"/>
                <a:gd name="T33" fmla="*/ T32 w 150"/>
                <a:gd name="T34" fmla="+- 0 573 498"/>
                <a:gd name="T35" fmla="*/ 573 h 75"/>
                <a:gd name="T36" fmla="+- 0 2790 2700"/>
                <a:gd name="T37" fmla="*/ T36 w 150"/>
                <a:gd name="T38" fmla="+- 0 558 498"/>
                <a:gd name="T39" fmla="*/ 558 h 75"/>
                <a:gd name="T40" fmla="+- 0 2850 2700"/>
                <a:gd name="T41" fmla="*/ T40 w 150"/>
                <a:gd name="T42" fmla="+- 0 528 498"/>
                <a:gd name="T43" fmla="*/ 528 h 75"/>
                <a:gd name="T44" fmla="+- 0 2835 2700"/>
                <a:gd name="T45" fmla="*/ T44 w 150"/>
                <a:gd name="T46" fmla="+- 0 513 498"/>
                <a:gd name="T47" fmla="*/ 513 h 75"/>
                <a:gd name="T48" fmla="+- 0 2835 2700"/>
                <a:gd name="T49" fmla="*/ T48 w 150"/>
                <a:gd name="T50" fmla="+- 0 498 498"/>
                <a:gd name="T51" fmla="*/ 498 h 75"/>
                <a:gd name="T52" fmla="+- 0 2820 2700"/>
                <a:gd name="T53" fmla="*/ T52 w 150"/>
                <a:gd name="T54" fmla="+- 0 543 498"/>
                <a:gd name="T55" fmla="*/ 543 h 75"/>
                <a:gd name="T56" fmla="+- 0 2850 2700"/>
                <a:gd name="T57" fmla="*/ T56 w 150"/>
                <a:gd name="T58" fmla="+- 0 528 498"/>
                <a:gd name="T59" fmla="*/ 528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50" h="75">
                  <a:moveTo>
                    <a:pt x="30" y="0"/>
                  </a:moveTo>
                  <a:lnTo>
                    <a:pt x="0" y="15"/>
                  </a:lnTo>
                  <a:lnTo>
                    <a:pt x="15" y="30"/>
                  </a:lnTo>
                  <a:lnTo>
                    <a:pt x="30" y="15"/>
                  </a:lnTo>
                  <a:lnTo>
                    <a:pt x="30" y="0"/>
                  </a:lnTo>
                  <a:moveTo>
                    <a:pt x="90" y="60"/>
                  </a:moveTo>
                  <a:lnTo>
                    <a:pt x="75" y="60"/>
                  </a:lnTo>
                  <a:lnTo>
                    <a:pt x="60" y="75"/>
                  </a:lnTo>
                  <a:lnTo>
                    <a:pt x="75" y="75"/>
                  </a:lnTo>
                  <a:lnTo>
                    <a:pt x="90" y="60"/>
                  </a:lnTo>
                  <a:moveTo>
                    <a:pt x="150" y="30"/>
                  </a:moveTo>
                  <a:lnTo>
                    <a:pt x="135" y="15"/>
                  </a:lnTo>
                  <a:lnTo>
                    <a:pt x="135" y="0"/>
                  </a:lnTo>
                  <a:lnTo>
                    <a:pt x="120" y="45"/>
                  </a:lnTo>
                  <a:lnTo>
                    <a:pt x="150" y="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1" name="AutoShape 143"/>
            <p:cNvSpPr>
              <a:spLocks/>
            </p:cNvSpPr>
            <p:nvPr/>
          </p:nvSpPr>
          <p:spPr bwMode="auto">
            <a:xfrm>
              <a:off x="1290" y="198"/>
              <a:ext cx="660" cy="645"/>
            </a:xfrm>
            <a:custGeom>
              <a:avLst/>
              <a:gdLst>
                <a:gd name="T0" fmla="+- 0 1905 1290"/>
                <a:gd name="T1" fmla="*/ T0 w 660"/>
                <a:gd name="T2" fmla="+- 0 348 198"/>
                <a:gd name="T3" fmla="*/ 348 h 645"/>
                <a:gd name="T4" fmla="+- 0 1845 1290"/>
                <a:gd name="T5" fmla="*/ T4 w 660"/>
                <a:gd name="T6" fmla="+- 0 303 198"/>
                <a:gd name="T7" fmla="*/ 303 h 645"/>
                <a:gd name="T8" fmla="+- 0 1800 1290"/>
                <a:gd name="T9" fmla="*/ T8 w 660"/>
                <a:gd name="T10" fmla="+- 0 273 198"/>
                <a:gd name="T11" fmla="*/ 273 h 645"/>
                <a:gd name="T12" fmla="+- 0 1755 1290"/>
                <a:gd name="T13" fmla="*/ T12 w 660"/>
                <a:gd name="T14" fmla="+- 0 243 198"/>
                <a:gd name="T15" fmla="*/ 243 h 645"/>
                <a:gd name="T16" fmla="+- 0 1680 1290"/>
                <a:gd name="T17" fmla="*/ T16 w 660"/>
                <a:gd name="T18" fmla="+- 0 213 198"/>
                <a:gd name="T19" fmla="*/ 213 h 645"/>
                <a:gd name="T20" fmla="+- 0 1470 1290"/>
                <a:gd name="T21" fmla="*/ T20 w 660"/>
                <a:gd name="T22" fmla="+- 0 213 198"/>
                <a:gd name="T23" fmla="*/ 213 h 645"/>
                <a:gd name="T24" fmla="+- 0 1440 1290"/>
                <a:gd name="T25" fmla="*/ T24 w 660"/>
                <a:gd name="T26" fmla="+- 0 258 198"/>
                <a:gd name="T27" fmla="*/ 258 h 645"/>
                <a:gd name="T28" fmla="+- 0 1410 1290"/>
                <a:gd name="T29" fmla="*/ T28 w 660"/>
                <a:gd name="T30" fmla="+- 0 333 198"/>
                <a:gd name="T31" fmla="*/ 333 h 645"/>
                <a:gd name="T32" fmla="+- 0 1380 1290"/>
                <a:gd name="T33" fmla="*/ T32 w 660"/>
                <a:gd name="T34" fmla="+- 0 378 198"/>
                <a:gd name="T35" fmla="*/ 378 h 645"/>
                <a:gd name="T36" fmla="+- 0 1350 1290"/>
                <a:gd name="T37" fmla="*/ T36 w 660"/>
                <a:gd name="T38" fmla="+- 0 378 198"/>
                <a:gd name="T39" fmla="*/ 378 h 645"/>
                <a:gd name="T40" fmla="+- 0 1320 1290"/>
                <a:gd name="T41" fmla="*/ T40 w 660"/>
                <a:gd name="T42" fmla="+- 0 408 198"/>
                <a:gd name="T43" fmla="*/ 408 h 645"/>
                <a:gd name="T44" fmla="+- 0 1335 1290"/>
                <a:gd name="T45" fmla="*/ T44 w 660"/>
                <a:gd name="T46" fmla="+- 0 348 198"/>
                <a:gd name="T47" fmla="*/ 348 h 645"/>
                <a:gd name="T48" fmla="+- 0 1305 1290"/>
                <a:gd name="T49" fmla="*/ T48 w 660"/>
                <a:gd name="T50" fmla="+- 0 393 198"/>
                <a:gd name="T51" fmla="*/ 393 h 645"/>
                <a:gd name="T52" fmla="+- 0 1305 1290"/>
                <a:gd name="T53" fmla="*/ T52 w 660"/>
                <a:gd name="T54" fmla="+- 0 483 198"/>
                <a:gd name="T55" fmla="*/ 483 h 645"/>
                <a:gd name="T56" fmla="+- 0 1350 1290"/>
                <a:gd name="T57" fmla="*/ T56 w 660"/>
                <a:gd name="T58" fmla="+- 0 498 198"/>
                <a:gd name="T59" fmla="*/ 498 h 645"/>
                <a:gd name="T60" fmla="+- 0 1380 1290"/>
                <a:gd name="T61" fmla="*/ T60 w 660"/>
                <a:gd name="T62" fmla="+- 0 411 198"/>
                <a:gd name="T63" fmla="*/ 411 h 645"/>
                <a:gd name="T64" fmla="+- 0 1425 1290"/>
                <a:gd name="T65" fmla="*/ T64 w 660"/>
                <a:gd name="T66" fmla="+- 0 513 198"/>
                <a:gd name="T67" fmla="*/ 513 h 645"/>
                <a:gd name="T68" fmla="+- 0 1470 1290"/>
                <a:gd name="T69" fmla="*/ T68 w 660"/>
                <a:gd name="T70" fmla="+- 0 543 198"/>
                <a:gd name="T71" fmla="*/ 543 h 645"/>
                <a:gd name="T72" fmla="+- 0 1530 1290"/>
                <a:gd name="T73" fmla="*/ T72 w 660"/>
                <a:gd name="T74" fmla="+- 0 573 198"/>
                <a:gd name="T75" fmla="*/ 573 h 645"/>
                <a:gd name="T76" fmla="+- 0 1485 1290"/>
                <a:gd name="T77" fmla="*/ T76 w 660"/>
                <a:gd name="T78" fmla="+- 0 528 198"/>
                <a:gd name="T79" fmla="*/ 528 h 645"/>
                <a:gd name="T80" fmla="+- 0 1440 1290"/>
                <a:gd name="T81" fmla="*/ T80 w 660"/>
                <a:gd name="T82" fmla="+- 0 498 198"/>
                <a:gd name="T83" fmla="*/ 498 h 645"/>
                <a:gd name="T84" fmla="+- 0 1470 1290"/>
                <a:gd name="T85" fmla="*/ T84 w 660"/>
                <a:gd name="T86" fmla="+- 0 408 198"/>
                <a:gd name="T87" fmla="*/ 408 h 645"/>
                <a:gd name="T88" fmla="+- 0 1440 1290"/>
                <a:gd name="T89" fmla="*/ T88 w 660"/>
                <a:gd name="T90" fmla="+- 0 333 198"/>
                <a:gd name="T91" fmla="*/ 333 h 645"/>
                <a:gd name="T92" fmla="+- 0 1470 1290"/>
                <a:gd name="T93" fmla="*/ T92 w 660"/>
                <a:gd name="T94" fmla="+- 0 273 198"/>
                <a:gd name="T95" fmla="*/ 273 h 645"/>
                <a:gd name="T96" fmla="+- 0 1515 1290"/>
                <a:gd name="T97" fmla="*/ T96 w 660"/>
                <a:gd name="T98" fmla="+- 0 243 198"/>
                <a:gd name="T99" fmla="*/ 243 h 645"/>
                <a:gd name="T100" fmla="+- 0 1695 1290"/>
                <a:gd name="T101" fmla="*/ T100 w 660"/>
                <a:gd name="T102" fmla="+- 0 243 198"/>
                <a:gd name="T103" fmla="*/ 243 h 645"/>
                <a:gd name="T104" fmla="+- 0 1755 1290"/>
                <a:gd name="T105" fmla="*/ T104 w 660"/>
                <a:gd name="T106" fmla="+- 0 273 198"/>
                <a:gd name="T107" fmla="*/ 273 h 645"/>
                <a:gd name="T108" fmla="+- 0 1800 1290"/>
                <a:gd name="T109" fmla="*/ T108 w 660"/>
                <a:gd name="T110" fmla="+- 0 303 198"/>
                <a:gd name="T111" fmla="*/ 303 h 645"/>
                <a:gd name="T112" fmla="+- 0 1860 1290"/>
                <a:gd name="T113" fmla="*/ T112 w 660"/>
                <a:gd name="T114" fmla="+- 0 348 198"/>
                <a:gd name="T115" fmla="*/ 348 h 645"/>
                <a:gd name="T116" fmla="+- 0 1890 1290"/>
                <a:gd name="T117" fmla="*/ T116 w 660"/>
                <a:gd name="T118" fmla="+- 0 378 198"/>
                <a:gd name="T119" fmla="*/ 378 h 645"/>
                <a:gd name="T120" fmla="+- 0 1920 1290"/>
                <a:gd name="T121" fmla="*/ T120 w 660"/>
                <a:gd name="T122" fmla="+- 0 408 198"/>
                <a:gd name="T123" fmla="*/ 408 h 645"/>
                <a:gd name="T124" fmla="+- 0 1950 1290"/>
                <a:gd name="T125" fmla="*/ T124 w 660"/>
                <a:gd name="T126" fmla="+- 0 798 198"/>
                <a:gd name="T127" fmla="*/ 798 h 645"/>
                <a:gd name="T128" fmla="+- 0 1905 1290"/>
                <a:gd name="T129" fmla="*/ T128 w 660"/>
                <a:gd name="T130" fmla="+- 0 798 198"/>
                <a:gd name="T131" fmla="*/ 798 h 645"/>
                <a:gd name="T132" fmla="+- 0 1875 1290"/>
                <a:gd name="T133" fmla="*/ T132 w 660"/>
                <a:gd name="T134" fmla="+- 0 753 198"/>
                <a:gd name="T135" fmla="*/ 753 h 645"/>
                <a:gd name="T136" fmla="+- 0 1845 1290"/>
                <a:gd name="T137" fmla="*/ T136 w 660"/>
                <a:gd name="T138" fmla="+- 0 708 198"/>
                <a:gd name="T139" fmla="*/ 708 h 645"/>
                <a:gd name="T140" fmla="+- 0 1845 1290"/>
                <a:gd name="T141" fmla="*/ T140 w 660"/>
                <a:gd name="T142" fmla="+- 0 678 198"/>
                <a:gd name="T143" fmla="*/ 678 h 645"/>
                <a:gd name="T144" fmla="+- 0 1785 1290"/>
                <a:gd name="T145" fmla="*/ T144 w 660"/>
                <a:gd name="T146" fmla="+- 0 678 198"/>
                <a:gd name="T147" fmla="*/ 678 h 645"/>
                <a:gd name="T148" fmla="+- 0 1695 1290"/>
                <a:gd name="T149" fmla="*/ T148 w 660"/>
                <a:gd name="T150" fmla="+- 0 663 198"/>
                <a:gd name="T151" fmla="*/ 663 h 645"/>
                <a:gd name="T152" fmla="+- 0 1830 1290"/>
                <a:gd name="T153" fmla="*/ T152 w 660"/>
                <a:gd name="T154" fmla="+- 0 648 198"/>
                <a:gd name="T155" fmla="*/ 648 h 645"/>
                <a:gd name="T156" fmla="+- 0 1695 1290"/>
                <a:gd name="T157" fmla="*/ T156 w 660"/>
                <a:gd name="T158" fmla="+- 0 618 198"/>
                <a:gd name="T159" fmla="*/ 618 h 645"/>
                <a:gd name="T160" fmla="+- 0 1650 1290"/>
                <a:gd name="T161" fmla="*/ T160 w 660"/>
                <a:gd name="T162" fmla="+- 0 648 198"/>
                <a:gd name="T163" fmla="*/ 648 h 645"/>
                <a:gd name="T164" fmla="+- 0 1650 1290"/>
                <a:gd name="T165" fmla="*/ T164 w 660"/>
                <a:gd name="T166" fmla="+- 0 708 198"/>
                <a:gd name="T167" fmla="*/ 708 h 645"/>
                <a:gd name="T168" fmla="+- 0 1785 1290"/>
                <a:gd name="T169" fmla="*/ T168 w 660"/>
                <a:gd name="T170" fmla="+- 0 708 198"/>
                <a:gd name="T171" fmla="*/ 708 h 645"/>
                <a:gd name="T172" fmla="+- 0 1815 1290"/>
                <a:gd name="T173" fmla="*/ T172 w 660"/>
                <a:gd name="T174" fmla="+- 0 738 198"/>
                <a:gd name="T175" fmla="*/ 738 h 645"/>
                <a:gd name="T176" fmla="+- 0 1830 1290"/>
                <a:gd name="T177" fmla="*/ T176 w 660"/>
                <a:gd name="T178" fmla="+- 0 798 198"/>
                <a:gd name="T179" fmla="*/ 798 h 645"/>
                <a:gd name="T180" fmla="+- 0 1875 1290"/>
                <a:gd name="T181" fmla="*/ T180 w 660"/>
                <a:gd name="T182" fmla="+- 0 828 198"/>
                <a:gd name="T183" fmla="*/ 828 h 645"/>
                <a:gd name="T184" fmla="+- 0 1905 1290"/>
                <a:gd name="T185" fmla="*/ T184 w 660"/>
                <a:gd name="T186" fmla="+- 0 828 198"/>
                <a:gd name="T187" fmla="*/ 828 h 645"/>
                <a:gd name="T188" fmla="+- 0 1950 1290"/>
                <a:gd name="T189" fmla="*/ T188 w 660"/>
                <a:gd name="T190" fmla="+- 0 798 198"/>
                <a:gd name="T191" fmla="*/ 798 h 6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660" h="645">
                  <a:moveTo>
                    <a:pt x="645" y="165"/>
                  </a:moveTo>
                  <a:lnTo>
                    <a:pt x="630" y="165"/>
                  </a:lnTo>
                  <a:lnTo>
                    <a:pt x="630" y="150"/>
                  </a:lnTo>
                  <a:lnTo>
                    <a:pt x="615" y="150"/>
                  </a:lnTo>
                  <a:lnTo>
                    <a:pt x="585" y="120"/>
                  </a:lnTo>
                  <a:lnTo>
                    <a:pt x="570" y="120"/>
                  </a:lnTo>
                  <a:lnTo>
                    <a:pt x="570" y="105"/>
                  </a:lnTo>
                  <a:lnTo>
                    <a:pt x="555" y="105"/>
                  </a:lnTo>
                  <a:lnTo>
                    <a:pt x="555" y="90"/>
                  </a:lnTo>
                  <a:lnTo>
                    <a:pt x="540" y="90"/>
                  </a:lnTo>
                  <a:lnTo>
                    <a:pt x="540" y="75"/>
                  </a:lnTo>
                  <a:lnTo>
                    <a:pt x="510" y="75"/>
                  </a:lnTo>
                  <a:lnTo>
                    <a:pt x="510" y="60"/>
                  </a:lnTo>
                  <a:lnTo>
                    <a:pt x="495" y="60"/>
                  </a:lnTo>
                  <a:lnTo>
                    <a:pt x="480" y="45"/>
                  </a:lnTo>
                  <a:lnTo>
                    <a:pt x="465" y="45"/>
                  </a:lnTo>
                  <a:lnTo>
                    <a:pt x="450" y="30"/>
                  </a:lnTo>
                  <a:lnTo>
                    <a:pt x="435" y="30"/>
                  </a:lnTo>
                  <a:lnTo>
                    <a:pt x="420" y="15"/>
                  </a:lnTo>
                  <a:lnTo>
                    <a:pt x="390" y="15"/>
                  </a:lnTo>
                  <a:lnTo>
                    <a:pt x="375" y="0"/>
                  </a:lnTo>
                  <a:lnTo>
                    <a:pt x="225" y="0"/>
                  </a:lnTo>
                  <a:lnTo>
                    <a:pt x="210" y="15"/>
                  </a:lnTo>
                  <a:lnTo>
                    <a:pt x="180" y="15"/>
                  </a:lnTo>
                  <a:lnTo>
                    <a:pt x="180" y="30"/>
                  </a:lnTo>
                  <a:lnTo>
                    <a:pt x="165" y="30"/>
                  </a:lnTo>
                  <a:lnTo>
                    <a:pt x="150" y="45"/>
                  </a:lnTo>
                  <a:lnTo>
                    <a:pt x="150" y="60"/>
                  </a:lnTo>
                  <a:lnTo>
                    <a:pt x="135" y="60"/>
                  </a:lnTo>
                  <a:lnTo>
                    <a:pt x="135" y="105"/>
                  </a:lnTo>
                  <a:lnTo>
                    <a:pt x="120" y="105"/>
                  </a:lnTo>
                  <a:lnTo>
                    <a:pt x="120" y="135"/>
                  </a:lnTo>
                  <a:lnTo>
                    <a:pt x="135" y="135"/>
                  </a:lnTo>
                  <a:lnTo>
                    <a:pt x="135" y="191"/>
                  </a:lnTo>
                  <a:lnTo>
                    <a:pt x="90" y="184"/>
                  </a:lnTo>
                  <a:lnTo>
                    <a:pt x="90" y="180"/>
                  </a:lnTo>
                  <a:lnTo>
                    <a:pt x="75" y="165"/>
                  </a:lnTo>
                  <a:lnTo>
                    <a:pt x="75" y="150"/>
                  </a:lnTo>
                  <a:lnTo>
                    <a:pt x="60" y="165"/>
                  </a:lnTo>
                  <a:lnTo>
                    <a:pt x="60" y="180"/>
                  </a:lnTo>
                  <a:lnTo>
                    <a:pt x="60" y="255"/>
                  </a:lnTo>
                  <a:lnTo>
                    <a:pt x="45" y="255"/>
                  </a:lnTo>
                  <a:lnTo>
                    <a:pt x="30" y="240"/>
                  </a:lnTo>
                  <a:lnTo>
                    <a:pt x="30" y="210"/>
                  </a:lnTo>
                  <a:lnTo>
                    <a:pt x="45" y="195"/>
                  </a:lnTo>
                  <a:lnTo>
                    <a:pt x="45" y="165"/>
                  </a:lnTo>
                  <a:lnTo>
                    <a:pt x="60" y="165"/>
                  </a:lnTo>
                  <a:lnTo>
                    <a:pt x="45" y="150"/>
                  </a:lnTo>
                  <a:lnTo>
                    <a:pt x="30" y="150"/>
                  </a:lnTo>
                  <a:lnTo>
                    <a:pt x="30" y="165"/>
                  </a:lnTo>
                  <a:lnTo>
                    <a:pt x="15" y="165"/>
                  </a:lnTo>
                  <a:lnTo>
                    <a:pt x="15" y="195"/>
                  </a:lnTo>
                  <a:lnTo>
                    <a:pt x="0" y="195"/>
                  </a:lnTo>
                  <a:lnTo>
                    <a:pt x="0" y="240"/>
                  </a:lnTo>
                  <a:lnTo>
                    <a:pt x="15" y="255"/>
                  </a:lnTo>
                  <a:lnTo>
                    <a:pt x="15" y="285"/>
                  </a:lnTo>
                  <a:lnTo>
                    <a:pt x="30" y="285"/>
                  </a:lnTo>
                  <a:lnTo>
                    <a:pt x="30" y="315"/>
                  </a:lnTo>
                  <a:lnTo>
                    <a:pt x="60" y="315"/>
                  </a:lnTo>
                  <a:lnTo>
                    <a:pt x="60" y="300"/>
                  </a:lnTo>
                  <a:lnTo>
                    <a:pt x="75" y="300"/>
                  </a:lnTo>
                  <a:lnTo>
                    <a:pt x="75" y="270"/>
                  </a:lnTo>
                  <a:lnTo>
                    <a:pt x="90" y="270"/>
                  </a:lnTo>
                  <a:lnTo>
                    <a:pt x="90" y="213"/>
                  </a:lnTo>
                  <a:lnTo>
                    <a:pt x="126" y="219"/>
                  </a:lnTo>
                  <a:lnTo>
                    <a:pt x="120" y="225"/>
                  </a:lnTo>
                  <a:lnTo>
                    <a:pt x="120" y="315"/>
                  </a:lnTo>
                  <a:lnTo>
                    <a:pt x="135" y="315"/>
                  </a:lnTo>
                  <a:lnTo>
                    <a:pt x="135" y="330"/>
                  </a:lnTo>
                  <a:lnTo>
                    <a:pt x="150" y="330"/>
                  </a:lnTo>
                  <a:lnTo>
                    <a:pt x="150" y="345"/>
                  </a:lnTo>
                  <a:lnTo>
                    <a:pt x="180" y="345"/>
                  </a:lnTo>
                  <a:lnTo>
                    <a:pt x="180" y="360"/>
                  </a:lnTo>
                  <a:lnTo>
                    <a:pt x="225" y="360"/>
                  </a:lnTo>
                  <a:lnTo>
                    <a:pt x="225" y="375"/>
                  </a:lnTo>
                  <a:lnTo>
                    <a:pt x="240" y="375"/>
                  </a:lnTo>
                  <a:lnTo>
                    <a:pt x="255" y="345"/>
                  </a:lnTo>
                  <a:lnTo>
                    <a:pt x="240" y="345"/>
                  </a:lnTo>
                  <a:lnTo>
                    <a:pt x="225" y="330"/>
                  </a:lnTo>
                  <a:lnTo>
                    <a:pt x="195" y="330"/>
                  </a:lnTo>
                  <a:lnTo>
                    <a:pt x="180" y="315"/>
                  </a:lnTo>
                  <a:lnTo>
                    <a:pt x="165" y="315"/>
                  </a:lnTo>
                  <a:lnTo>
                    <a:pt x="165" y="300"/>
                  </a:lnTo>
                  <a:lnTo>
                    <a:pt x="150" y="300"/>
                  </a:lnTo>
                  <a:lnTo>
                    <a:pt x="150" y="225"/>
                  </a:lnTo>
                  <a:lnTo>
                    <a:pt x="165" y="225"/>
                  </a:lnTo>
                  <a:lnTo>
                    <a:pt x="165" y="210"/>
                  </a:lnTo>
                  <a:lnTo>
                    <a:pt x="180" y="210"/>
                  </a:lnTo>
                  <a:lnTo>
                    <a:pt x="180" y="195"/>
                  </a:lnTo>
                  <a:lnTo>
                    <a:pt x="165" y="180"/>
                  </a:lnTo>
                  <a:lnTo>
                    <a:pt x="165" y="135"/>
                  </a:lnTo>
                  <a:lnTo>
                    <a:pt x="150" y="135"/>
                  </a:lnTo>
                  <a:lnTo>
                    <a:pt x="150" y="105"/>
                  </a:lnTo>
                  <a:lnTo>
                    <a:pt x="165" y="105"/>
                  </a:lnTo>
                  <a:lnTo>
                    <a:pt x="165" y="75"/>
                  </a:lnTo>
                  <a:lnTo>
                    <a:pt x="180" y="75"/>
                  </a:lnTo>
                  <a:lnTo>
                    <a:pt x="180" y="60"/>
                  </a:lnTo>
                  <a:lnTo>
                    <a:pt x="195" y="60"/>
                  </a:lnTo>
                  <a:lnTo>
                    <a:pt x="195" y="45"/>
                  </a:lnTo>
                  <a:lnTo>
                    <a:pt x="225" y="45"/>
                  </a:lnTo>
                  <a:lnTo>
                    <a:pt x="225" y="30"/>
                  </a:lnTo>
                  <a:lnTo>
                    <a:pt x="360" y="30"/>
                  </a:lnTo>
                  <a:lnTo>
                    <a:pt x="360" y="45"/>
                  </a:lnTo>
                  <a:lnTo>
                    <a:pt x="405" y="45"/>
                  </a:lnTo>
                  <a:lnTo>
                    <a:pt x="420" y="60"/>
                  </a:lnTo>
                  <a:lnTo>
                    <a:pt x="435" y="60"/>
                  </a:lnTo>
                  <a:lnTo>
                    <a:pt x="450" y="75"/>
                  </a:lnTo>
                  <a:lnTo>
                    <a:pt x="465" y="75"/>
                  </a:lnTo>
                  <a:lnTo>
                    <a:pt x="480" y="90"/>
                  </a:lnTo>
                  <a:lnTo>
                    <a:pt x="495" y="90"/>
                  </a:lnTo>
                  <a:lnTo>
                    <a:pt x="495" y="105"/>
                  </a:lnTo>
                  <a:lnTo>
                    <a:pt x="510" y="105"/>
                  </a:lnTo>
                  <a:lnTo>
                    <a:pt x="540" y="135"/>
                  </a:lnTo>
                  <a:lnTo>
                    <a:pt x="555" y="135"/>
                  </a:lnTo>
                  <a:lnTo>
                    <a:pt x="555" y="150"/>
                  </a:lnTo>
                  <a:lnTo>
                    <a:pt x="570" y="150"/>
                  </a:lnTo>
                  <a:lnTo>
                    <a:pt x="570" y="165"/>
                  </a:lnTo>
                  <a:lnTo>
                    <a:pt x="585" y="165"/>
                  </a:lnTo>
                  <a:lnTo>
                    <a:pt x="585" y="180"/>
                  </a:lnTo>
                  <a:lnTo>
                    <a:pt x="600" y="180"/>
                  </a:lnTo>
                  <a:lnTo>
                    <a:pt x="600" y="195"/>
                  </a:lnTo>
                  <a:lnTo>
                    <a:pt x="615" y="195"/>
                  </a:lnTo>
                  <a:lnTo>
                    <a:pt x="615" y="210"/>
                  </a:lnTo>
                  <a:lnTo>
                    <a:pt x="630" y="210"/>
                  </a:lnTo>
                  <a:lnTo>
                    <a:pt x="630" y="225"/>
                  </a:lnTo>
                  <a:lnTo>
                    <a:pt x="645" y="180"/>
                  </a:lnTo>
                  <a:lnTo>
                    <a:pt x="645" y="165"/>
                  </a:lnTo>
                  <a:moveTo>
                    <a:pt x="660" y="600"/>
                  </a:moveTo>
                  <a:lnTo>
                    <a:pt x="630" y="570"/>
                  </a:lnTo>
                  <a:lnTo>
                    <a:pt x="630" y="585"/>
                  </a:lnTo>
                  <a:lnTo>
                    <a:pt x="615" y="585"/>
                  </a:lnTo>
                  <a:lnTo>
                    <a:pt x="615" y="600"/>
                  </a:lnTo>
                  <a:lnTo>
                    <a:pt x="600" y="600"/>
                  </a:lnTo>
                  <a:lnTo>
                    <a:pt x="600" y="585"/>
                  </a:lnTo>
                  <a:lnTo>
                    <a:pt x="585" y="585"/>
                  </a:lnTo>
                  <a:lnTo>
                    <a:pt x="585" y="555"/>
                  </a:lnTo>
                  <a:lnTo>
                    <a:pt x="570" y="540"/>
                  </a:lnTo>
                  <a:lnTo>
                    <a:pt x="570" y="525"/>
                  </a:lnTo>
                  <a:lnTo>
                    <a:pt x="555" y="525"/>
                  </a:lnTo>
                  <a:lnTo>
                    <a:pt x="555" y="510"/>
                  </a:lnTo>
                  <a:lnTo>
                    <a:pt x="540" y="510"/>
                  </a:lnTo>
                  <a:lnTo>
                    <a:pt x="540" y="495"/>
                  </a:lnTo>
                  <a:lnTo>
                    <a:pt x="540" y="480"/>
                  </a:lnTo>
                  <a:lnTo>
                    <a:pt x="555" y="480"/>
                  </a:lnTo>
                  <a:lnTo>
                    <a:pt x="525" y="465"/>
                  </a:lnTo>
                  <a:lnTo>
                    <a:pt x="510" y="465"/>
                  </a:lnTo>
                  <a:lnTo>
                    <a:pt x="510" y="480"/>
                  </a:lnTo>
                  <a:lnTo>
                    <a:pt x="495" y="480"/>
                  </a:lnTo>
                  <a:lnTo>
                    <a:pt x="480" y="495"/>
                  </a:lnTo>
                  <a:lnTo>
                    <a:pt x="390" y="495"/>
                  </a:lnTo>
                  <a:lnTo>
                    <a:pt x="390" y="465"/>
                  </a:lnTo>
                  <a:lnTo>
                    <a:pt x="405" y="465"/>
                  </a:lnTo>
                  <a:lnTo>
                    <a:pt x="420" y="450"/>
                  </a:lnTo>
                  <a:lnTo>
                    <a:pt x="510" y="450"/>
                  </a:lnTo>
                  <a:lnTo>
                    <a:pt x="525" y="465"/>
                  </a:lnTo>
                  <a:lnTo>
                    <a:pt x="540" y="450"/>
                  </a:lnTo>
                  <a:lnTo>
                    <a:pt x="525" y="435"/>
                  </a:lnTo>
                  <a:lnTo>
                    <a:pt x="510" y="435"/>
                  </a:lnTo>
                  <a:lnTo>
                    <a:pt x="495" y="420"/>
                  </a:lnTo>
                  <a:lnTo>
                    <a:pt x="405" y="420"/>
                  </a:lnTo>
                  <a:lnTo>
                    <a:pt x="405" y="435"/>
                  </a:lnTo>
                  <a:lnTo>
                    <a:pt x="375" y="435"/>
                  </a:lnTo>
                  <a:lnTo>
                    <a:pt x="375" y="450"/>
                  </a:lnTo>
                  <a:lnTo>
                    <a:pt x="360" y="450"/>
                  </a:lnTo>
                  <a:lnTo>
                    <a:pt x="345" y="465"/>
                  </a:lnTo>
                  <a:lnTo>
                    <a:pt x="345" y="495"/>
                  </a:lnTo>
                  <a:lnTo>
                    <a:pt x="360" y="495"/>
                  </a:lnTo>
                  <a:lnTo>
                    <a:pt x="360" y="510"/>
                  </a:lnTo>
                  <a:lnTo>
                    <a:pt x="390" y="510"/>
                  </a:lnTo>
                  <a:lnTo>
                    <a:pt x="405" y="525"/>
                  </a:lnTo>
                  <a:lnTo>
                    <a:pt x="495" y="525"/>
                  </a:lnTo>
                  <a:lnTo>
                    <a:pt x="495" y="510"/>
                  </a:lnTo>
                  <a:lnTo>
                    <a:pt x="510" y="510"/>
                  </a:lnTo>
                  <a:lnTo>
                    <a:pt x="510" y="525"/>
                  </a:lnTo>
                  <a:lnTo>
                    <a:pt x="525" y="525"/>
                  </a:lnTo>
                  <a:lnTo>
                    <a:pt x="525" y="540"/>
                  </a:lnTo>
                  <a:lnTo>
                    <a:pt x="540" y="540"/>
                  </a:lnTo>
                  <a:lnTo>
                    <a:pt x="540" y="570"/>
                  </a:lnTo>
                  <a:lnTo>
                    <a:pt x="555" y="570"/>
                  </a:lnTo>
                  <a:lnTo>
                    <a:pt x="540" y="600"/>
                  </a:lnTo>
                  <a:lnTo>
                    <a:pt x="555" y="600"/>
                  </a:lnTo>
                  <a:lnTo>
                    <a:pt x="555" y="615"/>
                  </a:lnTo>
                  <a:lnTo>
                    <a:pt x="585" y="615"/>
                  </a:lnTo>
                  <a:lnTo>
                    <a:pt x="585" y="630"/>
                  </a:lnTo>
                  <a:lnTo>
                    <a:pt x="600" y="630"/>
                  </a:lnTo>
                  <a:lnTo>
                    <a:pt x="600" y="645"/>
                  </a:lnTo>
                  <a:lnTo>
                    <a:pt x="615" y="645"/>
                  </a:lnTo>
                  <a:lnTo>
                    <a:pt x="615" y="630"/>
                  </a:lnTo>
                  <a:lnTo>
                    <a:pt x="630" y="630"/>
                  </a:lnTo>
                  <a:lnTo>
                    <a:pt x="630" y="615"/>
                  </a:lnTo>
                  <a:lnTo>
                    <a:pt x="660" y="615"/>
                  </a:lnTo>
                  <a:lnTo>
                    <a:pt x="660" y="6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13" name="Rectangle 113"/>
          <p:cNvSpPr>
            <a:spLocks noChangeArrowheads="1"/>
          </p:cNvSpPr>
          <p:nvPr/>
        </p:nvSpPr>
        <p:spPr bwMode="auto">
          <a:xfrm>
            <a:off x="448297" y="-249507"/>
            <a:ext cx="1060401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008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80"/>
                </a:solidFill>
                <a:effectLst/>
                <a:latin typeface="Calibri" panose="020F0502020204030204" pitchFamily="34" charset="0"/>
                <a:ea typeface="Times New Roman" panose="02020603050405020304" pitchFamily="18" charset="0"/>
                <a:cs typeface="Times New Roman" panose="02020603050405020304" pitchFamily="18" charset="0"/>
              </a:rPr>
              <a:t>Individual Wellness Plan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People who are successful at making lifestyle changes take time to write out a specific goals and a plan of action. Use this work sheet to write out your goals and action plans. Review the various area of your health. Decide in which areas you would like to make improvement. List your present situation and specify your goals (what you want to accomplish) in measurable terms.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Keep track of your progress. Review your goals regularly. Get help from others as needed.</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We will track the following in the </a:t>
            </a:r>
            <a:r>
              <a:rPr kumimoji="0" lang="en-US" altLang="en-US" sz="16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IWP</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for each individual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Weight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Healthy Eating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Physical Activity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Stress and Coping</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Positive Environments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Addictive Behavior</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Spiritual Health</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Calibri" panose="020F0502020204030204" pitchFamily="34" charset="0"/>
                <a:ea typeface="Times New Roman" panose="02020603050405020304" pitchFamily="18" charset="0"/>
                <a:cs typeface="Times New Roman" panose="02020603050405020304" pitchFamily="18" charset="0"/>
              </a:rPr>
              <a:t>				Social / intellectual Health</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Other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13"/>
          <p:cNvSpPr/>
          <p:nvPr/>
        </p:nvSpPr>
        <p:spPr>
          <a:xfrm>
            <a:off x="1402800" y="4211287"/>
            <a:ext cx="8695009" cy="923330"/>
          </a:xfrm>
          <a:prstGeom prst="rect">
            <a:avLst/>
          </a:prstGeom>
          <a:noFill/>
        </p:spPr>
        <p:txBody>
          <a:bodyPr wrap="none" lIns="91440" tIns="45720" rIns="91440" bIns="45720">
            <a:spAutoFit/>
          </a:bodyPr>
          <a:lstStyle/>
          <a:p>
            <a:pPr algn="ct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NOW let’s write Your </a:t>
            </a:r>
            <a:r>
              <a:rPr lang="en-US" sz="5400" b="1" cap="none" spc="0"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IWP</a:t>
            </a:r>
            <a:r>
              <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p>
        </p:txBody>
      </p:sp>
      <p:sp>
        <p:nvSpPr>
          <p:cNvPr id="112" name="TextBox 111"/>
          <p:cNvSpPr txBox="1"/>
          <p:nvPr/>
        </p:nvSpPr>
        <p:spPr>
          <a:xfrm>
            <a:off x="605307" y="5550794"/>
            <a:ext cx="10573555" cy="1200329"/>
          </a:xfrm>
          <a:prstGeom prst="rect">
            <a:avLst/>
          </a:prstGeom>
          <a:noFill/>
        </p:spPr>
        <p:txBody>
          <a:bodyPr wrap="square" rtlCol="0">
            <a:spAutoFit/>
          </a:bodyPr>
          <a:lstStyle/>
          <a:p>
            <a:r>
              <a:rPr lang="en-US" dirty="0"/>
              <a:t>We will use the groups </a:t>
            </a:r>
            <a:r>
              <a:rPr lang="en-US" dirty="0" err="1"/>
              <a:t>IWP’s</a:t>
            </a:r>
            <a:r>
              <a:rPr lang="en-US" dirty="0"/>
              <a:t> to create core area concepts for training purposes, however you are encouraged to keep an active individualized plan and use your work family for support in your own transformation.       </a:t>
            </a:r>
          </a:p>
          <a:p>
            <a:r>
              <a:rPr lang="en-US" dirty="0"/>
              <a:t>A Two hour training in the future in </a:t>
            </a:r>
            <a:r>
              <a:rPr lang="en-US" dirty="0" err="1"/>
              <a:t>IWP</a:t>
            </a:r>
            <a:r>
              <a:rPr lang="en-US" dirty="0"/>
              <a:t> writing will complete the </a:t>
            </a:r>
            <a:r>
              <a:rPr lang="en-US" dirty="0" err="1"/>
              <a:t>DSWP</a:t>
            </a:r>
            <a:r>
              <a:rPr lang="en-US" dirty="0"/>
              <a:t> certification </a:t>
            </a:r>
          </a:p>
        </p:txBody>
      </p:sp>
      <p:sp>
        <p:nvSpPr>
          <p:cNvPr id="115" name="Smiley Face 114"/>
          <p:cNvSpPr/>
          <p:nvPr/>
        </p:nvSpPr>
        <p:spPr>
          <a:xfrm>
            <a:off x="10677506" y="4259031"/>
            <a:ext cx="501356" cy="438955"/>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79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PROGRAMMATICALLY Applying the CORE Concepts </a:t>
            </a:r>
          </a:p>
        </p:txBody>
      </p:sp>
      <p:sp>
        <p:nvSpPr>
          <p:cNvPr id="3" name="Text Placeholder 2"/>
          <p:cNvSpPr>
            <a:spLocks noGrp="1"/>
          </p:cNvSpPr>
          <p:nvPr>
            <p:ph type="body" idx="1"/>
          </p:nvPr>
        </p:nvSpPr>
        <p:spPr/>
        <p:txBody>
          <a:bodyPr/>
          <a:lstStyle/>
          <a:p>
            <a:r>
              <a:rPr lang="en-US" dirty="0"/>
              <a:t>First Develop a Lead</a:t>
            </a:r>
          </a:p>
        </p:txBody>
      </p:sp>
      <p:sp>
        <p:nvSpPr>
          <p:cNvPr id="4" name="Text Placeholder 3"/>
          <p:cNvSpPr>
            <a:spLocks noGrp="1"/>
          </p:cNvSpPr>
          <p:nvPr>
            <p:ph type="body" sz="half" idx="15"/>
          </p:nvPr>
        </p:nvSpPr>
        <p:spPr/>
        <p:txBody>
          <a:bodyPr/>
          <a:lstStyle/>
          <a:p>
            <a:r>
              <a:rPr lang="en-US" dirty="0"/>
              <a:t>FOR EACH OF THE FOUR CORE AREAS ASSIGN A LEAD TO BE RESPONSIBLE FOR THE TRACKING AND DEVELOPMENT OF GOAL ATTAINMENT ACTIVITIES AND </a:t>
            </a:r>
            <a:r>
              <a:rPr lang="en-US" dirty="0" err="1"/>
              <a:t>IWP</a:t>
            </a:r>
            <a:r>
              <a:rPr lang="en-US" dirty="0"/>
              <a:t> GROUP BRAIN STORMING </a:t>
            </a:r>
          </a:p>
          <a:p>
            <a:r>
              <a:rPr lang="en-US" dirty="0"/>
              <a:t>START TO DEVELOP </a:t>
            </a:r>
            <a:r>
              <a:rPr lang="en-US" dirty="0" err="1"/>
              <a:t>IWP</a:t>
            </a:r>
            <a:r>
              <a:rPr lang="en-US" dirty="0"/>
              <a:t> WITH PARTICIPANTS </a:t>
            </a:r>
          </a:p>
          <a:p>
            <a:r>
              <a:rPr lang="en-US" dirty="0"/>
              <a:t>USE THE WORK SHEETS PROVIDED WITH THE WORKBOOK FOR TRACKING </a:t>
            </a:r>
          </a:p>
        </p:txBody>
      </p:sp>
      <p:sp>
        <p:nvSpPr>
          <p:cNvPr id="5" name="Text Placeholder 4"/>
          <p:cNvSpPr>
            <a:spLocks noGrp="1"/>
          </p:cNvSpPr>
          <p:nvPr>
            <p:ph type="body" sz="quarter" idx="3"/>
          </p:nvPr>
        </p:nvSpPr>
        <p:spPr/>
        <p:txBody>
          <a:bodyPr/>
          <a:lstStyle/>
          <a:p>
            <a:r>
              <a:rPr lang="en-US" dirty="0"/>
              <a:t>Gather </a:t>
            </a:r>
            <a:r>
              <a:rPr lang="en-US" dirty="0" err="1"/>
              <a:t>IWP</a:t>
            </a:r>
            <a:r>
              <a:rPr lang="en-US" dirty="0"/>
              <a:t> CORE GOALS </a:t>
            </a:r>
          </a:p>
        </p:txBody>
      </p:sp>
      <p:sp>
        <p:nvSpPr>
          <p:cNvPr id="6" name="Text Placeholder 5"/>
          <p:cNvSpPr>
            <a:spLocks noGrp="1"/>
          </p:cNvSpPr>
          <p:nvPr>
            <p:ph type="body" sz="half" idx="16"/>
          </p:nvPr>
        </p:nvSpPr>
        <p:spPr/>
        <p:txBody>
          <a:bodyPr/>
          <a:lstStyle/>
          <a:p>
            <a:r>
              <a:rPr lang="en-US" dirty="0"/>
              <a:t>Once you have several </a:t>
            </a:r>
            <a:r>
              <a:rPr lang="en-US" dirty="0" err="1"/>
              <a:t>IWP</a:t>
            </a:r>
            <a:r>
              <a:rPr lang="en-US" dirty="0"/>
              <a:t> written for participants you can begin to form sessions and activities that will correspond with the individual and group goals.  </a:t>
            </a:r>
          </a:p>
          <a:p>
            <a:r>
              <a:rPr lang="en-US" dirty="0"/>
              <a:t>Leads will make contact and arrange activities based from the brain storming sessions held monthly with the </a:t>
            </a:r>
            <a:r>
              <a:rPr lang="en-US" dirty="0" err="1"/>
              <a:t>DSWP</a:t>
            </a:r>
            <a:r>
              <a:rPr lang="en-US" dirty="0"/>
              <a:t> team.  </a:t>
            </a:r>
          </a:p>
          <a:p>
            <a:r>
              <a:rPr lang="en-US" dirty="0"/>
              <a:t>Goals and Activities should be updated on an on going basis to assure services are not stagnate </a:t>
            </a:r>
          </a:p>
        </p:txBody>
      </p:sp>
      <p:sp>
        <p:nvSpPr>
          <p:cNvPr id="7" name="Text Placeholder 6"/>
          <p:cNvSpPr>
            <a:spLocks noGrp="1"/>
          </p:cNvSpPr>
          <p:nvPr>
            <p:ph type="body" sz="quarter" idx="13"/>
          </p:nvPr>
        </p:nvSpPr>
        <p:spPr>
          <a:xfrm>
            <a:off x="8049767" y="1888066"/>
            <a:ext cx="3456432" cy="626534"/>
          </a:xfrm>
        </p:spPr>
        <p:txBody>
          <a:bodyPr/>
          <a:lstStyle/>
          <a:p>
            <a:r>
              <a:rPr lang="en-US" dirty="0"/>
              <a:t>Daily Programming </a:t>
            </a:r>
          </a:p>
        </p:txBody>
      </p:sp>
      <p:sp>
        <p:nvSpPr>
          <p:cNvPr id="8" name="Text Placeholder 7"/>
          <p:cNvSpPr>
            <a:spLocks noGrp="1"/>
          </p:cNvSpPr>
          <p:nvPr>
            <p:ph type="body" sz="half" idx="17"/>
          </p:nvPr>
        </p:nvSpPr>
        <p:spPr>
          <a:xfrm>
            <a:off x="8051801" y="2717442"/>
            <a:ext cx="3456432" cy="3501255"/>
          </a:xfrm>
        </p:spPr>
        <p:txBody>
          <a:bodyPr>
            <a:normAutofit fontScale="92500"/>
          </a:bodyPr>
          <a:lstStyle/>
          <a:p>
            <a:r>
              <a:rPr lang="en-US" dirty="0"/>
              <a:t>Every Day should include some form of physical activity and reinforce healthy living habits and nutrition. </a:t>
            </a:r>
          </a:p>
          <a:p>
            <a:r>
              <a:rPr lang="en-US" dirty="0"/>
              <a:t>Core areas should be addressed weekly by rotating topics and activities to assure each is touched upon.  Many areas and Physical can be addressed in one day, while other days will encompass one area and Physical. </a:t>
            </a:r>
          </a:p>
          <a:p>
            <a:r>
              <a:rPr lang="en-US" dirty="0"/>
              <a:t> Example; Monday we go to library to research smoking cessation while stopping at grocery to purchase salad bar material to make upon return to facility and we exercise before going home.  On Tuesday we go to the gym and volunteer at senior center.          (Identify the core areas addressed)    </a:t>
            </a:r>
          </a:p>
        </p:txBody>
      </p:sp>
      <p:sp>
        <p:nvSpPr>
          <p:cNvPr id="9" name="Smiley Face 8"/>
          <p:cNvSpPr/>
          <p:nvPr/>
        </p:nvSpPr>
        <p:spPr>
          <a:xfrm>
            <a:off x="1862063" y="5549720"/>
            <a:ext cx="501356" cy="438955"/>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Smiley Face 9"/>
          <p:cNvSpPr/>
          <p:nvPr/>
        </p:nvSpPr>
        <p:spPr>
          <a:xfrm>
            <a:off x="5771633" y="5988675"/>
            <a:ext cx="501356" cy="438955"/>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06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66843"/>
            <a:ext cx="6096000" cy="4524315"/>
          </a:xfrm>
          <a:prstGeom prst="rect">
            <a:avLst/>
          </a:prstGeom>
        </p:spPr>
        <p:txBody>
          <a:bodyPr>
            <a:spAutoFit/>
          </a:bodyPr>
          <a:lstStyle/>
          <a:p>
            <a:r>
              <a:rPr lang="en-US" dirty="0"/>
              <a:t>These CORE AREA CONCEPTS should grow and be a part of the weekly brainstorming process to assure individual goals are staying in the fore front and opportunities are created that benefit the whole.  </a:t>
            </a:r>
          </a:p>
          <a:p>
            <a:endParaRPr lang="en-US" dirty="0"/>
          </a:p>
          <a:p>
            <a:endParaRPr lang="en-US" dirty="0"/>
          </a:p>
          <a:p>
            <a:r>
              <a:rPr lang="en-US" dirty="0"/>
              <a:t>Community Inclusion is a MUST in ADS serve delivery according to the ORC 5123-2-9 people shall not be housed in an environment that isolates them from society.  With the redesign of programs and service delivery we must assure persons are gaining every opportunity to be included in community options.  A coordinated effort between wellness areas should occur as frequently as possible to increase options and assure balance within the structure of the program.     </a:t>
            </a:r>
          </a:p>
        </p:txBody>
      </p:sp>
      <p:sp>
        <p:nvSpPr>
          <p:cNvPr id="3" name="Smiley Face 2"/>
          <p:cNvSpPr/>
          <p:nvPr/>
        </p:nvSpPr>
        <p:spPr>
          <a:xfrm>
            <a:off x="1977973" y="1166843"/>
            <a:ext cx="501356" cy="438955"/>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77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2744" y="2119128"/>
            <a:ext cx="7405352" cy="3643063"/>
          </a:xfrm>
          <a:prstGeom prst="rect">
            <a:avLst/>
          </a:prstGeom>
        </p:spPr>
      </p:pic>
      <p:sp>
        <p:nvSpPr>
          <p:cNvPr id="3" name="TextBox 2"/>
          <p:cNvSpPr txBox="1"/>
          <p:nvPr/>
        </p:nvSpPr>
        <p:spPr>
          <a:xfrm>
            <a:off x="2588654" y="837127"/>
            <a:ext cx="6838681" cy="646331"/>
          </a:xfrm>
          <a:prstGeom prst="rect">
            <a:avLst/>
          </a:prstGeom>
          <a:noFill/>
        </p:spPr>
        <p:txBody>
          <a:bodyPr wrap="square" rtlCol="0">
            <a:spAutoFit/>
          </a:bodyPr>
          <a:lstStyle/>
          <a:p>
            <a:pPr algn="ctr"/>
            <a:r>
              <a:rPr lang="en-US" dirty="0"/>
              <a:t>CORE AREA CONCEPT EXAMPLES for TEAM CONSULTING </a:t>
            </a:r>
          </a:p>
          <a:p>
            <a:pPr algn="ctr"/>
            <a:r>
              <a:rPr lang="en-US" dirty="0"/>
              <a:t>(Practice Developing a Concept)  </a:t>
            </a:r>
          </a:p>
        </p:txBody>
      </p:sp>
      <p:sp>
        <p:nvSpPr>
          <p:cNvPr id="4" name="TextBox 3"/>
          <p:cNvSpPr txBox="1"/>
          <p:nvPr/>
        </p:nvSpPr>
        <p:spPr>
          <a:xfrm>
            <a:off x="808941" y="6100997"/>
            <a:ext cx="10732957" cy="369332"/>
          </a:xfrm>
          <a:prstGeom prst="rect">
            <a:avLst/>
          </a:prstGeom>
          <a:noFill/>
        </p:spPr>
        <p:txBody>
          <a:bodyPr wrap="square" rtlCol="0">
            <a:spAutoFit/>
          </a:bodyPr>
          <a:lstStyle/>
          <a:p>
            <a:r>
              <a:rPr lang="en-US" dirty="0"/>
              <a:t>Let’s use the need for healthy eating verses expense of it as our first brain storming session! </a:t>
            </a:r>
          </a:p>
        </p:txBody>
      </p:sp>
      <p:sp>
        <p:nvSpPr>
          <p:cNvPr id="5" name="Smiley Face 4"/>
          <p:cNvSpPr/>
          <p:nvPr/>
        </p:nvSpPr>
        <p:spPr>
          <a:xfrm>
            <a:off x="1836305" y="1899650"/>
            <a:ext cx="501356" cy="438955"/>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Smiley Face 5"/>
          <p:cNvSpPr/>
          <p:nvPr/>
        </p:nvSpPr>
        <p:spPr>
          <a:xfrm>
            <a:off x="11095205" y="5988675"/>
            <a:ext cx="501356" cy="438955"/>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57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666595"/>
            <a:ext cx="6096000" cy="3212546"/>
          </a:xfrm>
          <a:prstGeom prst="rect">
            <a:avLst/>
          </a:prstGeom>
        </p:spPr>
        <p:txBody>
          <a:bodyPr>
            <a:spAutoFit/>
          </a:bodyPr>
          <a:lstStyle/>
          <a:p>
            <a:pPr algn="ctr">
              <a:lnSpc>
                <a:spcPct val="107000"/>
              </a:lnSpc>
              <a:spcAft>
                <a:spcPts val="800"/>
              </a:spcAft>
            </a:pPr>
            <a:r>
              <a:rPr lang="en-US" sz="2200" dirty="0">
                <a:latin typeface="Impact" panose="020B0806030902050204" pitchFamily="34" charset="0"/>
                <a:ea typeface="Calibri" panose="020F0502020204030204" pitchFamily="34" charset="0"/>
                <a:cs typeface="Times New Roman" panose="02020603050405020304" pitchFamily="18" charset="0"/>
              </a:rPr>
              <a:t>We will follow a holistic approach that incorporates WELLNESS in to the everyday lives of those served and staff in all that we do.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200" dirty="0">
                <a:latin typeface="Impact" panose="020B080603090205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dirty="0">
                <a:latin typeface="Verdana" panose="020B0604030504040204" pitchFamily="34" charset="0"/>
                <a:ea typeface="Calibri" panose="020F0502020204030204" pitchFamily="34" charset="0"/>
                <a:cs typeface="Times New Roman" panose="02020603050405020304" pitchFamily="18" charset="0"/>
              </a:rPr>
              <a:t>Living and working holistically simply means we consider and encompass Mind, Body and Spirit into daily living.  We attempt to identify where there is imbalance in an area and make mindful decisions to find balance with the Whole.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65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7297" y="966519"/>
            <a:ext cx="4488756" cy="4488756"/>
          </a:xfrm>
          <a:prstGeom prst="rect">
            <a:avLst/>
          </a:prstGeom>
        </p:spPr>
      </p:pic>
    </p:spTree>
    <p:extLst>
      <p:ext uri="{BB962C8B-B14F-4D97-AF65-F5344CB8AC3E}">
        <p14:creationId xmlns:p14="http://schemas.microsoft.com/office/powerpoint/2010/main" val="105000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764373"/>
            <a:ext cx="11173691" cy="1293028"/>
          </a:xfrm>
        </p:spPr>
        <p:txBody>
          <a:bodyPr/>
          <a:lstStyle/>
          <a:p>
            <a:r>
              <a:rPr lang="en-US" dirty="0"/>
              <a:t>DSP concepts         wellness additions </a:t>
            </a:r>
          </a:p>
        </p:txBody>
      </p:sp>
      <p:sp>
        <p:nvSpPr>
          <p:cNvPr id="3" name="Content Placeholder 2"/>
          <p:cNvSpPr>
            <a:spLocks noGrp="1"/>
          </p:cNvSpPr>
          <p:nvPr>
            <p:ph sz="half" idx="1"/>
          </p:nvPr>
        </p:nvSpPr>
        <p:spPr/>
        <p:txBody>
          <a:bodyPr>
            <a:normAutofit lnSpcReduction="10000"/>
          </a:bodyPr>
          <a:lstStyle/>
          <a:p>
            <a:pPr marL="0" indent="0">
              <a:buNone/>
            </a:pPr>
            <a:r>
              <a:rPr lang="en-US" dirty="0"/>
              <a:t>Current concepts being included: </a:t>
            </a:r>
          </a:p>
          <a:p>
            <a:r>
              <a:rPr lang="en-US" dirty="0"/>
              <a:t>DSP Code of Ethic </a:t>
            </a:r>
          </a:p>
          <a:p>
            <a:r>
              <a:rPr lang="en-US" dirty="0">
                <a:hlinkClick r:id="rId2"/>
              </a:rPr>
              <a:t>Person Centered Thinking </a:t>
            </a:r>
            <a:endParaRPr lang="en-US" dirty="0"/>
          </a:p>
          <a:p>
            <a:r>
              <a:rPr lang="en-US" dirty="0"/>
              <a:t>*Good Life – </a:t>
            </a:r>
            <a:r>
              <a:rPr lang="en-US" dirty="0">
                <a:hlinkClick r:id="rId3"/>
              </a:rPr>
              <a:t>4 Hats </a:t>
            </a:r>
            <a:endParaRPr lang="en-US" dirty="0"/>
          </a:p>
          <a:p>
            <a:r>
              <a:rPr lang="en-US" dirty="0"/>
              <a:t>Positive Culture – Emotional First Aid</a:t>
            </a:r>
          </a:p>
          <a:p>
            <a:r>
              <a:rPr lang="en-US" dirty="0"/>
              <a:t>ISP (Individual Service Plan) / Imagine planning / outcomes </a:t>
            </a:r>
          </a:p>
          <a:p>
            <a:r>
              <a:rPr lang="en-US" dirty="0"/>
              <a:t>Community Inclusion </a:t>
            </a:r>
          </a:p>
          <a:p>
            <a:endParaRPr lang="en-US" dirty="0"/>
          </a:p>
          <a:p>
            <a:pPr marL="0" indent="0">
              <a:buNone/>
            </a:pPr>
            <a:r>
              <a:rPr lang="en-US" dirty="0"/>
              <a:t>* Denotes future training topics </a:t>
            </a:r>
          </a:p>
        </p:txBody>
      </p:sp>
      <p:sp>
        <p:nvSpPr>
          <p:cNvPr id="4" name="Content Placeholder 3"/>
          <p:cNvSpPr>
            <a:spLocks noGrp="1"/>
          </p:cNvSpPr>
          <p:nvPr>
            <p:ph sz="half" idx="2"/>
          </p:nvPr>
        </p:nvSpPr>
        <p:spPr/>
        <p:txBody>
          <a:bodyPr>
            <a:normAutofit lnSpcReduction="10000"/>
          </a:bodyPr>
          <a:lstStyle/>
          <a:p>
            <a:pPr marL="0" indent="0">
              <a:buNone/>
            </a:pPr>
            <a:r>
              <a:rPr lang="en-US" dirty="0"/>
              <a:t>Wellness Concepts to incorporate: </a:t>
            </a:r>
          </a:p>
          <a:p>
            <a:r>
              <a:rPr lang="en-US" dirty="0"/>
              <a:t>What is Mindfulness </a:t>
            </a:r>
          </a:p>
          <a:p>
            <a:r>
              <a:rPr lang="en-US" dirty="0"/>
              <a:t>Using a Holistic Approach </a:t>
            </a:r>
          </a:p>
          <a:p>
            <a:r>
              <a:rPr lang="en-US" dirty="0" err="1"/>
              <a:t>MBSR</a:t>
            </a:r>
            <a:r>
              <a:rPr lang="en-US" dirty="0"/>
              <a:t> – Stress Reduction* </a:t>
            </a:r>
          </a:p>
          <a:p>
            <a:r>
              <a:rPr lang="en-US" dirty="0"/>
              <a:t>Living Well with a Disability* </a:t>
            </a:r>
          </a:p>
          <a:p>
            <a:r>
              <a:rPr lang="en-US" dirty="0"/>
              <a:t>Wellness Coaching )*</a:t>
            </a:r>
          </a:p>
          <a:p>
            <a:r>
              <a:rPr lang="en-US" dirty="0"/>
              <a:t>Healthy Living *</a:t>
            </a:r>
          </a:p>
          <a:p>
            <a:r>
              <a:rPr lang="en-US" dirty="0"/>
              <a:t>Individual Wellness Plans (</a:t>
            </a:r>
            <a:r>
              <a:rPr lang="en-US" dirty="0" err="1"/>
              <a:t>IWP</a:t>
            </a:r>
            <a:r>
              <a:rPr lang="en-US" dirty="0"/>
              <a:t>) *</a:t>
            </a:r>
          </a:p>
          <a:p>
            <a:r>
              <a:rPr lang="en-US" dirty="0"/>
              <a:t>Core Areas / Goal Setting  </a:t>
            </a:r>
          </a:p>
        </p:txBody>
      </p:sp>
    </p:spTree>
    <p:extLst>
      <p:ext uri="{BB962C8B-B14F-4D97-AF65-F5344CB8AC3E}">
        <p14:creationId xmlns:p14="http://schemas.microsoft.com/office/powerpoint/2010/main" val="291134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CONCEPTS AND HOW THEY CORRELATE </a:t>
            </a:r>
          </a:p>
        </p:txBody>
      </p:sp>
      <p:sp>
        <p:nvSpPr>
          <p:cNvPr id="3" name="Text Placeholder 2"/>
          <p:cNvSpPr>
            <a:spLocks noGrp="1"/>
          </p:cNvSpPr>
          <p:nvPr>
            <p:ph type="body" idx="1"/>
          </p:nvPr>
        </p:nvSpPr>
        <p:spPr>
          <a:xfrm>
            <a:off x="1024467" y="3641725"/>
            <a:ext cx="10490200" cy="2282557"/>
          </a:xfrm>
        </p:spPr>
        <p:txBody>
          <a:bodyPr>
            <a:normAutofit fontScale="92500" lnSpcReduction="10000"/>
          </a:bodyPr>
          <a:lstStyle/>
          <a:p>
            <a:r>
              <a:rPr lang="en-US" dirty="0"/>
              <a:t>DSP ETHICS </a:t>
            </a:r>
          </a:p>
          <a:p>
            <a:r>
              <a:rPr lang="en-US" dirty="0"/>
              <a:t>GOOD LIFE </a:t>
            </a:r>
          </a:p>
          <a:p>
            <a:r>
              <a:rPr lang="en-US" dirty="0"/>
              <a:t>POSITIVE CULTURE</a:t>
            </a:r>
          </a:p>
          <a:p>
            <a:r>
              <a:rPr lang="en-US" dirty="0"/>
              <a:t>TRAUMA INFORMED CARE </a:t>
            </a:r>
          </a:p>
          <a:p>
            <a:r>
              <a:rPr lang="en-US" dirty="0"/>
              <a:t>EMOTIONAL FIRST AID</a:t>
            </a:r>
          </a:p>
          <a:p>
            <a:r>
              <a:rPr lang="en-US" dirty="0"/>
              <a:t>SUCCESS PLANNING   </a:t>
            </a:r>
          </a:p>
        </p:txBody>
      </p:sp>
    </p:spTree>
    <p:extLst>
      <p:ext uri="{BB962C8B-B14F-4D97-AF65-F5344CB8AC3E}">
        <p14:creationId xmlns:p14="http://schemas.microsoft.com/office/powerpoint/2010/main" val="291060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127" y="833161"/>
            <a:ext cx="9497291" cy="5701304"/>
          </a:xfrm>
          <a:prstGeom prst="rect">
            <a:avLst/>
          </a:prstGeom>
        </p:spPr>
        <p:txBody>
          <a:bodyPr wrap="square">
            <a:spAutoFit/>
          </a:bodyPr>
          <a:lstStyle/>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1.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Person-Centered Supports</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My first allegiance is to the person I support; all other activities and functions I perform flow from this allegiance.</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2.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Promoting Physical and Emotional Well-Being</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am responsible for supporting the emotional, physical, and personal well-being of the individuals receiving support. I will encourage growth and recognize the autonomy of the individuals receiving support while being attentive and energetic in reducing their risk of harm.</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3.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Integrity and Responsibility</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support the mission and vitality of my profession to assist people in leading self-directed lives and to foster a spirit of partnership with the people I support, other professionals, and the community.</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4.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Confidentiality:</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safeguard and respect the confidentiality and privacy of the people I support.</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5.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Justice, Fairness and Equity</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promote and practice justice, fairness, and equity for the people I support and the community as a whole. I will affirm the human rights, civil rights and responsibilities of the people I support.</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6.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Respect</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respect the human dignity and uniqueness of the people I support. I will recognize each person I support as valuable and help others understand their value.</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7.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Relationships</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assist the people I support to develop and maintain relationships.</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8.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Self-Determination</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assist the people I support to direct the course of their own lives.</a:t>
            </a:r>
            <a:endParaRPr lang="en-US" sz="1200"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9. </a:t>
            </a:r>
            <a:r>
              <a:rPr lang="en-US" sz="1200" b="1" dirty="0">
                <a:latin typeface="Arial Rounded MT Bold" panose="020F0704030504030204" pitchFamily="34" charset="0"/>
                <a:ea typeface="Times New Roman" panose="02020603050405020304" pitchFamily="18" charset="0"/>
                <a:cs typeface="Times New Roman" panose="02020603050405020304" pitchFamily="18" charset="0"/>
              </a:rPr>
              <a:t>Advocacy:</a:t>
            </a:r>
            <a:r>
              <a:rPr lang="en-US" sz="1200" dirty="0">
                <a:latin typeface="Arial Rounded MT Bold" panose="020F0704030504030204" pitchFamily="34" charset="0"/>
                <a:ea typeface="Times New Roman" panose="02020603050405020304" pitchFamily="18" charset="0"/>
                <a:cs typeface="Times New Roman" panose="02020603050405020304" pitchFamily="18" charset="0"/>
              </a:rPr>
              <a:t> I will advocate with the people I support for justice, inclusion, and full community participation</a:t>
            </a:r>
            <a:r>
              <a:rPr lang="en-US" sz="1200" dirty="0">
                <a:latin typeface="Zreaks NFI" panose="02000000000000000000" pitchFamily="50"/>
                <a:ea typeface="Times New Roman" panose="02020603050405020304" pitchFamily="18" charset="0"/>
                <a:cs typeface="Times New Roman" panose="02020603050405020304" pitchFamily="18" charset="0"/>
              </a:rPr>
              <a:t>.</a:t>
            </a:r>
          </a:p>
          <a:p>
            <a:pPr>
              <a:lnSpc>
                <a:spcPct val="107000"/>
              </a:lnSpc>
              <a:spcBef>
                <a:spcPts val="750"/>
              </a:spcBef>
              <a:spcAft>
                <a:spcPts val="750"/>
              </a:spcAft>
            </a:pPr>
            <a:endParaRPr lang="en-US" sz="1200" dirty="0">
              <a:effectLst/>
              <a:latin typeface="Zreaks NFI" panose="02000000000000000000" pitchFamily="50"/>
              <a:ea typeface="Calibri" panose="020F0502020204030204" pitchFamily="34" charset="0"/>
              <a:cs typeface="Times New Roman" panose="02020603050405020304" pitchFamily="18" charset="0"/>
            </a:endParaRPr>
          </a:p>
          <a:p>
            <a:pPr>
              <a:lnSpc>
                <a:spcPct val="107000"/>
              </a:lnSpc>
              <a:spcBef>
                <a:spcPts val="750"/>
              </a:spcBef>
              <a:spcAft>
                <a:spcPts val="750"/>
              </a:spcAft>
            </a:pPr>
            <a:r>
              <a:rPr lang="en-US" sz="1200" dirty="0">
                <a:latin typeface="Verdana" panose="020B0604030504040204" pitchFamily="34" charset="0"/>
                <a:ea typeface="Verdana" panose="020B0604030504040204" pitchFamily="34" charset="0"/>
                <a:cs typeface="Verdana" panose="020B0604030504040204" pitchFamily="34" charset="0"/>
              </a:rPr>
              <a:t>DISCUSS HOW THE BOLD WORDS FIT IN TO THE WELLNESS WHEEL AND ASSOCIATE SUPPORTING HOLISTICALLY </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226127" y="360608"/>
            <a:ext cx="9497291" cy="369332"/>
          </a:xfrm>
          <a:prstGeom prst="rect">
            <a:avLst/>
          </a:prstGeom>
          <a:noFill/>
        </p:spPr>
        <p:txBody>
          <a:bodyPr wrap="square" rtlCol="0">
            <a:spAutoFit/>
          </a:bodyPr>
          <a:lstStyle/>
          <a:p>
            <a:r>
              <a:rPr lang="en-US" dirty="0"/>
              <a:t>DSP CODE OF ETHICS – Let’s discuss how they relate to Wellness Approaches </a:t>
            </a:r>
          </a:p>
        </p:txBody>
      </p:sp>
    </p:spTree>
    <p:extLst>
      <p:ext uri="{BB962C8B-B14F-4D97-AF65-F5344CB8AC3E}">
        <p14:creationId xmlns:p14="http://schemas.microsoft.com/office/powerpoint/2010/main" val="163010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527" y="1798207"/>
            <a:ext cx="8615966" cy="4363246"/>
          </a:xfrm>
          <a:prstGeom prst="rect">
            <a:avLst/>
          </a:prstGeom>
        </p:spPr>
        <p:txBody>
          <a:bodyPr wrap="square">
            <a:spAutoFit/>
          </a:bodyPr>
          <a:lstStyle/>
          <a:p>
            <a:pPr>
              <a:lnSpc>
                <a:spcPct val="107000"/>
              </a:lnSpc>
              <a:spcAft>
                <a:spcPts val="800"/>
              </a:spcAft>
            </a:pPr>
            <a:r>
              <a:rPr lang="en-US"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 GOOD LIFE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636466"/>
                </a:solidFill>
                <a:latin typeface="Arial" panose="020B0604020202020204" pitchFamily="34" charset="0"/>
                <a:ea typeface="Times New Roman" panose="02020603050405020304" pitchFamily="18" charset="0"/>
                <a:cs typeface="Times New Roman" panose="02020603050405020304" pitchFamily="18" charset="0"/>
              </a:rPr>
              <a:t>Positive Culture and Good Life Network Training are beneficial concepts to creating a holistic program with a wellness focus.  We often only address what is in an individual’s ISP or goals that relate to one aspect of the whole.  Frustration arises as varied providers work on different outcomes and life areas.  If we begin to take the approach to aide in the lives of persons as a whole we will develop relationships with the individual’s network and overcome barriers as a team.  </a:t>
            </a:r>
          </a:p>
          <a:p>
            <a:pPr>
              <a:lnSpc>
                <a:spcPct val="107000"/>
              </a:lnSpc>
              <a:spcAft>
                <a:spcPts val="800"/>
              </a:spcAft>
            </a:pPr>
            <a:endParaRPr lang="en-US" sz="16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solidFill>
                <a:srgbClr val="63646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hlinkClick r:id="rId2"/>
              </a:rPr>
              <a:t> I </a:t>
            </a:r>
            <a:r>
              <a:rPr lang="en-US" sz="1600" dirty="0" err="1">
                <a:solidFill>
                  <a:srgbClr val="636466"/>
                </a:solidFill>
                <a:effectLst/>
                <a:latin typeface="Arial" panose="020B0604020202020204" pitchFamily="34" charset="0"/>
                <a:ea typeface="Calibri" panose="020F0502020204030204" pitchFamily="34" charset="0"/>
                <a:cs typeface="Times New Roman" panose="02020603050405020304" pitchFamily="18" charset="0"/>
                <a:hlinkClick r:id="rId2"/>
              </a:rPr>
              <a:t>WANNA</a:t>
            </a:r>
            <a:r>
              <a:rPr lang="en-US" sz="16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hlinkClick r:id="rId2"/>
              </a:rPr>
              <a:t> SEE YOU BE BRAVE ! </a:t>
            </a:r>
            <a:r>
              <a:rPr lang="en-US" sz="16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rPr>
              <a:t>  -- {Clip of </a:t>
            </a:r>
            <a:r>
              <a:rPr lang="en-US" sz="1600" dirty="0" err="1">
                <a:solidFill>
                  <a:srgbClr val="636466"/>
                </a:solidFill>
                <a:effectLst/>
                <a:latin typeface="Arial" panose="020B0604020202020204" pitchFamily="34" charset="0"/>
                <a:ea typeface="Calibri" panose="020F0502020204030204" pitchFamily="34" charset="0"/>
                <a:cs typeface="Times New Roman" panose="02020603050405020304" pitchFamily="18" charset="0"/>
              </a:rPr>
              <a:t>FCBDD</a:t>
            </a:r>
            <a:r>
              <a:rPr lang="en-US" sz="1600" dirty="0">
                <a:solidFill>
                  <a:srgbClr val="636466"/>
                </a:solidFill>
                <a:latin typeface="Arial" panose="020B0604020202020204" pitchFamily="34" charset="0"/>
                <a:ea typeface="Calibri" panose="020F0502020204030204" pitchFamily="34" charset="0"/>
                <a:cs typeface="Times New Roman" panose="02020603050405020304" pitchFamily="18" charset="0"/>
              </a:rPr>
              <a:t> Good Life Initiative} </a:t>
            </a:r>
            <a:endParaRPr lang="en-US" sz="16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solidFill>
                <a:srgbClr val="636466"/>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rgbClr val="636466"/>
                </a:solidFill>
                <a:effectLst/>
                <a:latin typeface="Arial" panose="020B0604020202020204" pitchFamily="34" charset="0"/>
                <a:ea typeface="Calibri" panose="020F0502020204030204" pitchFamily="34" charset="0"/>
                <a:cs typeface="Times New Roman" panose="02020603050405020304" pitchFamily="18" charset="0"/>
              </a:rPr>
              <a:t>FIND YOUR WORD – USE IT TO FIND COMFORT , STRENGTH , FOCUS whatever it is you need to cheer yourself on!   {Write your word on the paper provided and post it up}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83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5329" y="0"/>
            <a:ext cx="6619741" cy="7001725"/>
          </a:xfrm>
          <a:prstGeom prst="rect">
            <a:avLst/>
          </a:prstGeom>
        </p:spPr>
        <p:txBody>
          <a:bodyPr wrap="square">
            <a:spAutoFit/>
          </a:bodyPr>
          <a:lstStyle/>
          <a:p>
            <a:pPr fontAlgn="base">
              <a:lnSpc>
                <a:spcPct val="107000"/>
              </a:lnSpc>
            </a:pPr>
            <a:r>
              <a:rPr lang="en-US" sz="1400" b="1" dirty="0">
                <a:latin typeface="inherit"/>
                <a:ea typeface="Times New Roman" panose="02020603050405020304" pitchFamily="18" charset="0"/>
                <a:cs typeface="Arial" panose="020B0604020202020204" pitchFamily="34" charset="0"/>
              </a:rPr>
              <a:t>Positive Culture - Key Points for all levels of PCI</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Healthy Relationships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Striving to bring out the best in each other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Acknowledging the goodness in others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Actively supporting others to be successful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Positive Culture - Beliefs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Our actions &amp; thoughts must be intentional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There is no place in our profession for the use of power, control or coercion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The focus is on possibilities &amp; quality of life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Positive Culture - Practices in a Healthy Organization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 </a:t>
            </a:r>
            <a:r>
              <a:rPr lang="en-US" sz="1400" dirty="0">
                <a:latin typeface="inherit"/>
                <a:ea typeface="Times New Roman" panose="02020603050405020304" pitchFamily="18" charset="0"/>
                <a:cs typeface="Arial" panose="020B0604020202020204" pitchFamily="34" charset="0"/>
              </a:rPr>
              <a:t>Intentional focus on creating healthy relationships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Intentional conversations focused on what is possible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Intentional conversations focused on quality of life</a:t>
            </a: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Positive Culture - Actions in a Healthy Organization</a:t>
            </a:r>
            <a:br>
              <a:rPr lang="en-US" sz="1400" dirty="0">
                <a:latin typeface="Arial" panose="020B0604020202020204" pitchFamily="34" charset="0"/>
                <a:ea typeface="Times New Roman" panose="02020603050405020304" pitchFamily="18" charset="0"/>
                <a:cs typeface="Times New Roman" panose="02020603050405020304" pitchFamily="18" charset="0"/>
              </a:rPr>
            </a:br>
            <a:r>
              <a:rPr lang="en-US" sz="1400" dirty="0">
                <a:latin typeface="inherit"/>
                <a:ea typeface="Times New Roman" panose="02020603050405020304" pitchFamily="18" charset="0"/>
                <a:cs typeface="Arial" panose="020B0604020202020204" pitchFamily="34" charset="0"/>
              </a:rPr>
              <a:t>We support one another to be more humane in our work</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We support &amp; encourage a spirit of gentleness in our work and daily interactions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We focus our conversations on possibilities  &amp; quality of life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b="1" dirty="0">
                <a:latin typeface="inherit"/>
                <a:ea typeface="Times New Roman" panose="02020603050405020304" pitchFamily="18" charset="0"/>
                <a:cs typeface="Arial" panose="020B0604020202020204" pitchFamily="34" charset="0"/>
              </a:rPr>
              <a:t>What is a Positive Culture for People served by the DD system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sz="1400" dirty="0">
                <a:latin typeface="Arial" panose="020B0604020202020204" pitchFamily="34" charset="0"/>
                <a:ea typeface="Times New Roman" panose="02020603050405020304" pitchFamily="18" charset="0"/>
                <a:cs typeface="Times New Roman" panose="02020603050405020304" pitchFamily="18" charset="0"/>
              </a:rPr>
              <a:t>An intentional way of supporting people that focuses 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Truly knowing and valuing the person;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Creating healthy relationships;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Acknowledging the difficulties they face;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Offering encouragement and support;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SzPts val="1000"/>
              <a:buFont typeface="Symbol" panose="05050102010706020507" pitchFamily="18" charset="2"/>
              <a:buChar char=""/>
              <a:tabLst>
                <a:tab pos="457200" algn="l"/>
              </a:tabLst>
            </a:pPr>
            <a:r>
              <a:rPr lang="en-US" sz="1400" dirty="0">
                <a:latin typeface="inherit"/>
                <a:ea typeface="Times New Roman" panose="02020603050405020304" pitchFamily="18" charset="0"/>
                <a:cs typeface="Arial" panose="020B0604020202020204" pitchFamily="34" charset="0"/>
              </a:rPr>
              <a:t>Providing safe interactions during times of crisis.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8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772" y="1001486"/>
            <a:ext cx="8599714" cy="5109091"/>
          </a:xfrm>
          <a:prstGeom prst="rect">
            <a:avLst/>
          </a:prstGeom>
          <a:noFill/>
        </p:spPr>
        <p:txBody>
          <a:bodyPr wrap="square" rtlCol="0">
            <a:spAutoFit/>
          </a:bodyPr>
          <a:lstStyle/>
          <a:p>
            <a:endParaRPr lang="en-US" sz="2800" dirty="0"/>
          </a:p>
          <a:p>
            <a:r>
              <a:rPr lang="en-US" sz="2800" dirty="0"/>
              <a:t>Trauma Informed Care </a:t>
            </a:r>
            <a:r>
              <a:rPr lang="en-US" dirty="0"/>
              <a:t>– Becoming “trauma-informed” means recognizing that people often have many different types of trauma in their lives. People who have been traumatized need support and understanding from those around them. Often, trauma survivors can be re-traumatized by well-meaning caregivers and community service providers. The TIC project seeks to educate our communities about the impact of trauma on clients, co-workers, friends, family, and even ourselves. Understanding the impact of trauma is an important first step in becoming a compassionate and supportive community. Understanding the Trauma from the past that onsets future trauma </a:t>
            </a:r>
          </a:p>
          <a:p>
            <a:r>
              <a:rPr lang="en-US" dirty="0"/>
              <a:t>Trauma Informed Care is an organizational structure and treatment framework that involves understanding, recognizing, and responding to the effects of all types of trauma. Trauma Informed Care also emphasizes physical, psychological and emotional safety for both consumers and providers, and helps survivors rebuild a sense of control and empowerment.</a:t>
            </a:r>
          </a:p>
          <a:p>
            <a:r>
              <a:rPr lang="en-US" dirty="0"/>
              <a:t> </a:t>
            </a:r>
          </a:p>
        </p:txBody>
      </p:sp>
    </p:spTree>
    <p:extLst>
      <p:ext uri="{BB962C8B-B14F-4D97-AF65-F5344CB8AC3E}">
        <p14:creationId xmlns:p14="http://schemas.microsoft.com/office/powerpoint/2010/main" val="161546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First Aid &amp; Individual Success Planning </a:t>
            </a:r>
          </a:p>
        </p:txBody>
      </p:sp>
      <p:pic>
        <p:nvPicPr>
          <p:cNvPr id="5" name="Content Placeholder 4" descr="http://www.oacbdd.org/clientuploads/Docs/Positive%20Culture/Slide12.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800" y="2205831"/>
            <a:ext cx="5334000" cy="4000500"/>
          </a:xfrm>
          <a:prstGeom prst="rect">
            <a:avLst/>
          </a:prstGeom>
          <a:noFill/>
          <a:ln>
            <a:noFill/>
          </a:ln>
        </p:spPr>
      </p:pic>
      <p:pic>
        <p:nvPicPr>
          <p:cNvPr id="6" name="Content Placeholder 5" descr="http://www.oacbdd.org/clientuploads/Docs/Positive%20Culture/Slide14.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05831"/>
            <a:ext cx="5334000" cy="4000500"/>
          </a:xfrm>
          <a:prstGeom prst="rect">
            <a:avLst/>
          </a:prstGeom>
          <a:noFill/>
          <a:ln>
            <a:noFill/>
          </a:ln>
        </p:spPr>
      </p:pic>
    </p:spTree>
    <p:extLst>
      <p:ext uri="{BB962C8B-B14F-4D97-AF65-F5344CB8AC3E}">
        <p14:creationId xmlns:p14="http://schemas.microsoft.com/office/powerpoint/2010/main" val="341812807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421</TotalTime>
  <Words>2625</Words>
  <Application>Microsoft Office PowerPoint</Application>
  <PresentationFormat>Widescreen</PresentationFormat>
  <Paragraphs>192</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 Rounded MT Bold</vt:lpstr>
      <vt:lpstr>Calibri</vt:lpstr>
      <vt:lpstr>Cambria</vt:lpstr>
      <vt:lpstr>Century Gothic</vt:lpstr>
      <vt:lpstr>Impact</vt:lpstr>
      <vt:lpstr>inherit</vt:lpstr>
      <vt:lpstr>Symbol</vt:lpstr>
      <vt:lpstr>Times New Roman</vt:lpstr>
      <vt:lpstr>Verdana</vt:lpstr>
      <vt:lpstr>Wingdings</vt:lpstr>
      <vt:lpstr>Zreaks NFI</vt:lpstr>
      <vt:lpstr>Vapor Trail</vt:lpstr>
      <vt:lpstr>Direct Support Wellness professional (DSWP) </vt:lpstr>
      <vt:lpstr>The Mission is possible!</vt:lpstr>
      <vt:lpstr>DSP concepts         wellness additions </vt:lpstr>
      <vt:lpstr>CURRENT CONCEPTS AND HOW THEY CORRELATE </vt:lpstr>
      <vt:lpstr>PowerPoint Presentation</vt:lpstr>
      <vt:lpstr>PowerPoint Presentation</vt:lpstr>
      <vt:lpstr>PowerPoint Presentation</vt:lpstr>
      <vt:lpstr>PowerPoint Presentation</vt:lpstr>
      <vt:lpstr>Emotional First Aid &amp; Individual Success Planning </vt:lpstr>
      <vt:lpstr>THE FUTURE IS HERE!   WELLNESS CONCEPTS  HOW TO RELATE TO BEING A DSP &amp;  TO IMPROVE YOUR WAY OF LIVING  </vt:lpstr>
      <vt:lpstr>PowerPoint Presentation</vt:lpstr>
      <vt:lpstr>Six Dimensions of Wellness </vt:lpstr>
      <vt:lpstr>PowerPoint Presentation</vt:lpstr>
      <vt:lpstr>PowerPoint Presentation</vt:lpstr>
      <vt:lpstr>PowerPoint Presentation</vt:lpstr>
      <vt:lpstr>What Is Mindfulness?  Mindfulness means maintaining a moment-by-moment awareness of our thoughts, feelings, bodily sensations, and surrounding environment. Mindfulness also involves acceptance, meaning that we pay attention to our thoughts and feelings without judging them—without believing, for instance, that there’s a “right” or “wrong” way to think or feel in a given moment.   When we practice mindfulness, our thoughts tune into what we’re sensing in the present moment rather than rehashing the past or imagining the future. </vt:lpstr>
      <vt:lpstr>PowerPoint Presentation</vt:lpstr>
      <vt:lpstr>PowerPoint Presentation</vt:lpstr>
      <vt:lpstr>PowerPoint Presentation</vt:lpstr>
      <vt:lpstr>PowerPoint Presentation</vt:lpstr>
      <vt:lpstr>PowerPoint Presentation</vt:lpstr>
      <vt:lpstr>PROGRAMMATICALLY Applying the CORE Concepts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Support Wellness professional (DSWP)</dc:title>
  <dc:creator>Karen</dc:creator>
  <cp:lastModifiedBy>Karen Fisher</cp:lastModifiedBy>
  <cp:revision>28</cp:revision>
  <dcterms:created xsi:type="dcterms:W3CDTF">2018-03-05T00:30:44Z</dcterms:created>
  <dcterms:modified xsi:type="dcterms:W3CDTF">2020-07-30T18:11:55Z</dcterms:modified>
</cp:coreProperties>
</file>